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3" r:id="rId4"/>
    <p:sldId id="264" r:id="rId5"/>
    <p:sldId id="270" r:id="rId6"/>
    <p:sldId id="271" r:id="rId7"/>
    <p:sldId id="272" r:id="rId8"/>
    <p:sldId id="257" r:id="rId9"/>
    <p:sldId id="258" r:id="rId10"/>
    <p:sldId id="259" r:id="rId11"/>
    <p:sldId id="260" r:id="rId12"/>
    <p:sldId id="262" r:id="rId13"/>
    <p:sldId id="265" r:id="rId14"/>
    <p:sldId id="266" r:id="rId15"/>
    <p:sldId id="267" r:id="rId16"/>
    <p:sldId id="269" r:id="rId17"/>
    <p:sldId id="268"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1" d="100"/>
          <a:sy n="71" d="100"/>
        </p:scale>
        <p:origin x="6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MX"/>
              <a:t>Haz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Date Placeholder 2"/>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MX"/>
              <a:t>Haz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MX"/>
              <a:t>Haz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MX"/>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MX"/>
              <a:t>Haz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MX"/>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MX"/>
              <a:t>Haz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MX"/>
              <a:t>Haz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4/28/2024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gunt.de/es/producto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DBD03E-43B2-FA64-E95A-EA87DE1AC709}"/>
              </a:ext>
            </a:extLst>
          </p:cNvPr>
          <p:cNvSpPr>
            <a:spLocks noGrp="1"/>
          </p:cNvSpPr>
          <p:nvPr>
            <p:ph type="ctrTitle"/>
          </p:nvPr>
        </p:nvSpPr>
        <p:spPr>
          <a:xfrm>
            <a:off x="4546886" y="685799"/>
            <a:ext cx="7077667" cy="4892676"/>
          </a:xfrm>
        </p:spPr>
        <p:txBody>
          <a:bodyPr anchor="ctr">
            <a:normAutofit/>
          </a:bodyPr>
          <a:lstStyle/>
          <a:p>
            <a:r>
              <a:rPr lang="en-US" dirty="0" err="1"/>
              <a:t>Turbinas</a:t>
            </a:r>
            <a:r>
              <a:rPr lang="en-US" dirty="0"/>
              <a:t> </a:t>
            </a:r>
            <a:r>
              <a:rPr lang="en-US" dirty="0" err="1"/>
              <a:t>Hidraulicas</a:t>
            </a:r>
            <a:endParaRPr lang="es-CO" dirty="0"/>
          </a:p>
        </p:txBody>
      </p:sp>
      <p:sp>
        <p:nvSpPr>
          <p:cNvPr id="3" name="Subtítulo 2">
            <a:extLst>
              <a:ext uri="{FF2B5EF4-FFF2-40B4-BE49-F238E27FC236}">
                <a16:creationId xmlns:a16="http://schemas.microsoft.com/office/drawing/2014/main" id="{746684D4-7957-D0E8-ECB9-105998DBCAFF}"/>
              </a:ext>
            </a:extLst>
          </p:cNvPr>
          <p:cNvSpPr>
            <a:spLocks noGrp="1"/>
          </p:cNvSpPr>
          <p:nvPr>
            <p:ph type="subTitle" idx="1"/>
          </p:nvPr>
        </p:nvSpPr>
        <p:spPr>
          <a:xfrm>
            <a:off x="684212" y="685800"/>
            <a:ext cx="2888773" cy="4892675"/>
          </a:xfrm>
        </p:spPr>
        <p:txBody>
          <a:bodyPr anchor="ctr">
            <a:normAutofit/>
          </a:bodyPr>
          <a:lstStyle/>
          <a:p>
            <a:pPr marL="342900" indent="-342900" algn="r">
              <a:buFontTx/>
              <a:buChar char="-"/>
            </a:pPr>
            <a:r>
              <a:rPr lang="en-US">
                <a:solidFill>
                  <a:schemeClr val="tx1"/>
                </a:solidFill>
              </a:rPr>
              <a:t>Andres Bernal</a:t>
            </a:r>
          </a:p>
          <a:p>
            <a:pPr marL="342900" indent="-342900" algn="r">
              <a:buFontTx/>
              <a:buChar char="-"/>
            </a:pPr>
            <a:r>
              <a:rPr lang="en-US">
                <a:solidFill>
                  <a:schemeClr val="tx1"/>
                </a:solidFill>
              </a:rPr>
              <a:t>Santiago Gayón</a:t>
            </a:r>
          </a:p>
          <a:p>
            <a:pPr marL="342900" indent="-342900" algn="r">
              <a:buFontTx/>
              <a:buChar char="-"/>
            </a:pPr>
            <a:r>
              <a:rPr lang="en-US">
                <a:solidFill>
                  <a:schemeClr val="tx1"/>
                </a:solidFill>
              </a:rPr>
              <a:t>Filocaris Triana</a:t>
            </a:r>
            <a:endParaRPr lang="es-CO">
              <a:solidFill>
                <a:schemeClr val="tx1"/>
              </a:solidFill>
            </a:endParaRPr>
          </a:p>
        </p:txBody>
      </p:sp>
      <p:cxnSp>
        <p:nvCxnSpPr>
          <p:cNvPr id="10" name="Straight Connector 9">
            <a:extLst>
              <a:ext uri="{FF2B5EF4-FFF2-40B4-BE49-F238E27FC236}">
                <a16:creationId xmlns:a16="http://schemas.microsoft.com/office/drawing/2014/main" id="{ABEC335A-D1CD-4687-AB54-7E9FEC72BC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32691"/>
            <a:ext cx="0" cy="319889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11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9" name="Rectangle 18">
            <a:extLst>
              <a:ext uri="{FF2B5EF4-FFF2-40B4-BE49-F238E27FC236}">
                <a16:creationId xmlns:a16="http://schemas.microsoft.com/office/drawing/2014/main" id="{E09CCB3F-DBCE-4964-9E34-8C5DE80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533ADC-5809-60AC-5846-07E8B3CAC509}"/>
              </a:ext>
            </a:extLst>
          </p:cNvPr>
          <p:cNvSpPr>
            <a:spLocks noGrp="1"/>
          </p:cNvSpPr>
          <p:nvPr>
            <p:ph type="title"/>
          </p:nvPr>
        </p:nvSpPr>
        <p:spPr>
          <a:xfrm>
            <a:off x="7532710" y="620722"/>
            <a:ext cx="3518748" cy="1142462"/>
          </a:xfrm>
        </p:spPr>
        <p:txBody>
          <a:bodyPr vert="horz" lIns="91440" tIns="45720" rIns="91440" bIns="45720" rtlCol="0" anchor="b">
            <a:normAutofit/>
          </a:bodyPr>
          <a:lstStyle/>
          <a:p>
            <a:r>
              <a:rPr lang="en-US" sz="2800"/>
              <a:t>Turbinas de </a:t>
            </a:r>
            <a:br>
              <a:rPr lang="en-US" sz="2800"/>
            </a:br>
            <a:r>
              <a:rPr lang="en-US" sz="2800"/>
              <a:t>Flujo radial</a:t>
            </a:r>
          </a:p>
        </p:txBody>
      </p:sp>
      <p:sp>
        <p:nvSpPr>
          <p:cNvPr id="21" name="Snip Diagonal Corner Rectangle 24">
            <a:extLst>
              <a:ext uri="{FF2B5EF4-FFF2-40B4-BE49-F238E27FC236}">
                <a16:creationId xmlns:a16="http://schemas.microsoft.com/office/drawing/2014/main" id="{1DFF944F-74BA-483A-82C0-64E3AAF4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a:extLst>
              <a:ext uri="{FF2B5EF4-FFF2-40B4-BE49-F238E27FC236}">
                <a16:creationId xmlns:a16="http://schemas.microsoft.com/office/drawing/2014/main" id="{F6AC118C-87AB-09B6-8AAF-131EF10F5F33}"/>
              </a:ext>
            </a:extLst>
          </p:cNvPr>
          <p:cNvPicPr>
            <a:picLocks noGrp="1" noChangeAspect="1"/>
          </p:cNvPicPr>
          <p:nvPr>
            <p:ph idx="1"/>
          </p:nvPr>
        </p:nvPicPr>
        <p:blipFill rotWithShape="1">
          <a:blip r:embed="rId2"/>
          <a:srcRect l="18584" r="16202" b="-1"/>
          <a:stretch/>
        </p:blipFill>
        <p:spPr>
          <a:xfrm>
            <a:off x="77806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4" name="Marcador de texto 3">
            <a:extLst>
              <a:ext uri="{FF2B5EF4-FFF2-40B4-BE49-F238E27FC236}">
                <a16:creationId xmlns:a16="http://schemas.microsoft.com/office/drawing/2014/main" id="{71194BD9-2296-C8C7-BAB6-F459DBBCF7AD}"/>
              </a:ext>
            </a:extLst>
          </p:cNvPr>
          <p:cNvSpPr>
            <a:spLocks noGrp="1"/>
          </p:cNvSpPr>
          <p:nvPr>
            <p:ph type="body" sz="half" idx="2"/>
          </p:nvPr>
        </p:nvSpPr>
        <p:spPr>
          <a:xfrm>
            <a:off x="7532710" y="1822449"/>
            <a:ext cx="3479419" cy="3070226"/>
          </a:xfrm>
        </p:spPr>
        <p:txBody>
          <a:bodyPr vert="horz" lIns="91440" tIns="45720" rIns="91440" bIns="45720" rtlCol="0" anchor="t">
            <a:normAutofit/>
          </a:bodyPr>
          <a:lstStyle/>
          <a:p>
            <a:pPr>
              <a:lnSpc>
                <a:spcPct val="90000"/>
              </a:lnSpc>
              <a:buFont typeface="Wingdings 3" panose="05040102010807070707" pitchFamily="18" charset="2"/>
              <a:buChar char=""/>
            </a:pPr>
            <a:r>
              <a:rPr lang="en-US" sz="1400"/>
              <a:t>El agua entra en la turbina radialmente, es decir, en dirección perpendicular al eje de rotación, y luego se dirige hacia afuera a través de los álabes curvos de la turbina, causando que el rotor gire.</a:t>
            </a:r>
          </a:p>
          <a:p>
            <a:pPr>
              <a:lnSpc>
                <a:spcPct val="90000"/>
              </a:lnSpc>
              <a:buFont typeface="Wingdings 3" panose="05040102010807070707" pitchFamily="18" charset="2"/>
              <a:buChar char=""/>
            </a:pPr>
            <a:r>
              <a:rPr lang="en-US" sz="1400"/>
              <a:t>Se pueden utilizar en instalaciones con alturas de caída que van desde unos 40 metros hasta varios cientos de metros. En general, las turbinas hidráulicas de flujo radial son versátiles y pueden adaptarse a una variedad de condiciones de flujo de agua y alturas de caída.</a:t>
            </a:r>
          </a:p>
        </p:txBody>
      </p:sp>
      <p:grpSp>
        <p:nvGrpSpPr>
          <p:cNvPr id="23" name="Group 22">
            <a:extLst>
              <a:ext uri="{FF2B5EF4-FFF2-40B4-BE49-F238E27FC236}">
                <a16:creationId xmlns:a16="http://schemas.microsoft.com/office/drawing/2014/main" id="{A9733A91-F958-4629-801A-3F6F1E09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F3812972-C68B-4C59-B3A7-4AF61E935D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B3F3B7C-7909-4486-AA08-5C6B625C3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0BD7DA8-741F-4296-9363-05EF915411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2068EFC-20FC-456F-839F-4BCFFCAA8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251C60F-B911-433E-BF75-3BBEFD053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65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4" name="Straight Connector 33">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40" name="Rectangle 39">
            <a:extLst>
              <a:ext uri="{FF2B5EF4-FFF2-40B4-BE49-F238E27FC236}">
                <a16:creationId xmlns:a16="http://schemas.microsoft.com/office/drawing/2014/main" id="{E09CCB3F-DBCE-4964-9E34-8C5DE80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533ADC-5809-60AC-5846-07E8B3CAC509}"/>
              </a:ext>
            </a:extLst>
          </p:cNvPr>
          <p:cNvSpPr>
            <a:spLocks noGrp="1"/>
          </p:cNvSpPr>
          <p:nvPr>
            <p:ph type="title"/>
          </p:nvPr>
        </p:nvSpPr>
        <p:spPr>
          <a:xfrm>
            <a:off x="7532710" y="620722"/>
            <a:ext cx="3518748" cy="1142462"/>
          </a:xfrm>
        </p:spPr>
        <p:txBody>
          <a:bodyPr vert="horz" lIns="91440" tIns="45720" rIns="91440" bIns="45720" rtlCol="0" anchor="b">
            <a:normAutofit/>
          </a:bodyPr>
          <a:lstStyle/>
          <a:p>
            <a:r>
              <a:rPr lang="en-US" sz="2800"/>
              <a:t>Turbinas</a:t>
            </a:r>
            <a:r>
              <a:rPr lang="en-US" sz="2800" dirty="0"/>
              <a:t> de </a:t>
            </a:r>
            <a:br>
              <a:rPr lang="en-US" sz="2800" dirty="0"/>
            </a:br>
            <a:r>
              <a:rPr lang="en-US" sz="2800"/>
              <a:t>Flujo</a:t>
            </a:r>
            <a:r>
              <a:rPr lang="en-US" sz="2800" dirty="0"/>
              <a:t> </a:t>
            </a:r>
            <a:r>
              <a:rPr lang="en-US" sz="2800"/>
              <a:t>Mixto</a:t>
            </a:r>
            <a:endParaRPr lang="en-US" sz="2800" dirty="0"/>
          </a:p>
        </p:txBody>
      </p:sp>
      <p:sp>
        <p:nvSpPr>
          <p:cNvPr id="42" name="Snip Diagonal Corner Rectangle 24">
            <a:extLst>
              <a:ext uri="{FF2B5EF4-FFF2-40B4-BE49-F238E27FC236}">
                <a16:creationId xmlns:a16="http://schemas.microsoft.com/office/drawing/2014/main" id="{1DFF944F-74BA-483A-82C0-64E3AAF4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a:extLst>
              <a:ext uri="{FF2B5EF4-FFF2-40B4-BE49-F238E27FC236}">
                <a16:creationId xmlns:a16="http://schemas.microsoft.com/office/drawing/2014/main" id="{E574E6A7-ACC6-66B8-E733-4550A7B4FD59}"/>
              </a:ext>
            </a:extLst>
          </p:cNvPr>
          <p:cNvPicPr>
            <a:picLocks noGrp="1" noChangeAspect="1"/>
          </p:cNvPicPr>
          <p:nvPr>
            <p:ph idx="1"/>
          </p:nvPr>
        </p:nvPicPr>
        <p:blipFill rotWithShape="1">
          <a:blip r:embed="rId2"/>
          <a:srcRect l="11159" r="2" b="2"/>
          <a:stretch/>
        </p:blipFill>
        <p:spPr>
          <a:xfrm>
            <a:off x="77806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4" name="Marcador de texto 3">
            <a:extLst>
              <a:ext uri="{FF2B5EF4-FFF2-40B4-BE49-F238E27FC236}">
                <a16:creationId xmlns:a16="http://schemas.microsoft.com/office/drawing/2014/main" id="{71194BD9-2296-C8C7-BAB6-F459DBBCF7AD}"/>
              </a:ext>
            </a:extLst>
          </p:cNvPr>
          <p:cNvSpPr>
            <a:spLocks noGrp="1"/>
          </p:cNvSpPr>
          <p:nvPr>
            <p:ph type="body" sz="half" idx="2"/>
          </p:nvPr>
        </p:nvSpPr>
        <p:spPr>
          <a:xfrm>
            <a:off x="7532710" y="1822449"/>
            <a:ext cx="3479419" cy="3070226"/>
          </a:xfrm>
        </p:spPr>
        <p:txBody>
          <a:bodyPr vert="horz" lIns="91440" tIns="45720" rIns="91440" bIns="45720" rtlCol="0" anchor="t">
            <a:normAutofit/>
          </a:bodyPr>
          <a:lstStyle/>
          <a:p>
            <a:pPr>
              <a:lnSpc>
                <a:spcPct val="90000"/>
              </a:lnSpc>
              <a:buFont typeface="Wingdings 3" panose="05040102010807070707" pitchFamily="18" charset="2"/>
              <a:buChar char=""/>
            </a:pPr>
            <a:r>
              <a:rPr lang="en-US" sz="1400"/>
              <a:t>Se caracteriza por tener álabes que combinan características tanto de las turbinas de flujo axial como de las turbinas de flujo radial. Esto permite que la turbina funcione de manera eficiente en una amplia gama de caudales y alturas de caída</a:t>
            </a:r>
          </a:p>
          <a:p>
            <a:pPr>
              <a:lnSpc>
                <a:spcPct val="90000"/>
              </a:lnSpc>
              <a:buFont typeface="Wingdings 3" panose="05040102010807070707" pitchFamily="18" charset="2"/>
              <a:buChar char=""/>
            </a:pPr>
            <a:r>
              <a:rPr lang="en-US" sz="1400"/>
              <a:t>Por lo general, funcionan bien en alturas de caída de entre 10 y 300 metros. Sin embargo, pueden adaptarse para funcionar en alturas de caída más bajas o más altas según el diseño específico y las condiciones del sitio</a:t>
            </a:r>
            <a:endParaRPr lang="en-US" sz="1400" dirty="0"/>
          </a:p>
        </p:txBody>
      </p:sp>
      <p:grpSp>
        <p:nvGrpSpPr>
          <p:cNvPr id="44" name="Group 43">
            <a:extLst>
              <a:ext uri="{FF2B5EF4-FFF2-40B4-BE49-F238E27FC236}">
                <a16:creationId xmlns:a16="http://schemas.microsoft.com/office/drawing/2014/main" id="{A9733A91-F958-4629-801A-3F6F1E09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5" name="Straight Connector 44">
              <a:extLst>
                <a:ext uri="{FF2B5EF4-FFF2-40B4-BE49-F238E27FC236}">
                  <a16:creationId xmlns:a16="http://schemas.microsoft.com/office/drawing/2014/main" id="{F3812972-C68B-4C59-B3A7-4AF61E935D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B3F3B7C-7909-4486-AA08-5C6B625C3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0BD7DA8-741F-4296-9363-05EF915411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2068EFC-20FC-456F-839F-4BCFFCAA8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251C60F-B911-433E-BF75-3BBEFD053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834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DA170F4F-53EC-4B2B-916B-DB49446F0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9B7B84-AC49-7795-FC96-47E4A01DF8D1}"/>
              </a:ext>
            </a:extLst>
          </p:cNvPr>
          <p:cNvSpPr>
            <a:spLocks noGrp="1"/>
          </p:cNvSpPr>
          <p:nvPr>
            <p:ph type="ctrTitle"/>
          </p:nvPr>
        </p:nvSpPr>
        <p:spPr>
          <a:xfrm>
            <a:off x="621684" y="4998213"/>
            <a:ext cx="9552558" cy="1233251"/>
          </a:xfrm>
        </p:spPr>
        <p:txBody>
          <a:bodyPr>
            <a:normAutofit fontScale="90000"/>
          </a:bodyPr>
          <a:lstStyle/>
          <a:p>
            <a:pPr>
              <a:lnSpc>
                <a:spcPct val="90000"/>
              </a:lnSpc>
            </a:pPr>
            <a:r>
              <a:rPr lang="en-US" sz="1800" dirty="0" err="1"/>
              <a:t>Algunos</a:t>
            </a:r>
            <a:r>
              <a:rPr lang="en-US" sz="1800" dirty="0"/>
              <a:t> </a:t>
            </a:r>
            <a:r>
              <a:rPr lang="en-US" sz="1800" dirty="0" err="1"/>
              <a:t>ejemplos</a:t>
            </a:r>
            <a:br>
              <a:rPr lang="en-US" sz="1800" dirty="0"/>
            </a:br>
            <a:br>
              <a:rPr lang="en-US" sz="1800" dirty="0"/>
            </a:br>
            <a:r>
              <a:rPr lang="en-US" sz="1800" dirty="0"/>
              <a:t>- </a:t>
            </a:r>
            <a:r>
              <a:rPr lang="en-US" sz="1800" dirty="0" err="1"/>
              <a:t>turbina</a:t>
            </a:r>
            <a:r>
              <a:rPr lang="en-US" sz="1800" dirty="0"/>
              <a:t> </a:t>
            </a:r>
            <a:r>
              <a:rPr lang="en-US" sz="1800" dirty="0" err="1"/>
              <a:t>kaplan</a:t>
            </a:r>
            <a:br>
              <a:rPr lang="en-US" sz="1800" dirty="0"/>
            </a:br>
            <a:r>
              <a:rPr lang="en-US" sz="1800" dirty="0"/>
              <a:t>- </a:t>
            </a:r>
            <a:r>
              <a:rPr lang="en-US" sz="1800" dirty="0" err="1"/>
              <a:t>turbinas</a:t>
            </a:r>
            <a:r>
              <a:rPr lang="en-US" sz="1800" dirty="0"/>
              <a:t> </a:t>
            </a:r>
            <a:r>
              <a:rPr lang="en-US" sz="1800" dirty="0" err="1"/>
              <a:t>pelton</a:t>
            </a:r>
            <a:br>
              <a:rPr lang="en-US" sz="1800" dirty="0"/>
            </a:br>
            <a:r>
              <a:rPr lang="en-US" sz="1800" dirty="0"/>
              <a:t>- </a:t>
            </a:r>
            <a:r>
              <a:rPr lang="en-US" sz="1800" dirty="0" err="1"/>
              <a:t>turbinas</a:t>
            </a:r>
            <a:r>
              <a:rPr lang="en-US" sz="1800" dirty="0"/>
              <a:t> </a:t>
            </a:r>
            <a:r>
              <a:rPr lang="en-US" sz="1800" dirty="0" err="1"/>
              <a:t>francis</a:t>
            </a:r>
            <a:br>
              <a:rPr lang="en-US" sz="1800" dirty="0"/>
            </a:br>
            <a:r>
              <a:rPr lang="en-US" sz="1800" dirty="0"/>
              <a:t>- </a:t>
            </a:r>
            <a:r>
              <a:rPr lang="en-US" sz="1800" dirty="0" err="1"/>
              <a:t>Turbinas</a:t>
            </a:r>
            <a:r>
              <a:rPr lang="en-US" sz="1800" dirty="0"/>
              <a:t> </a:t>
            </a:r>
            <a:r>
              <a:rPr lang="en-US" sz="1800" dirty="0" err="1"/>
              <a:t>michell</a:t>
            </a:r>
            <a:r>
              <a:rPr lang="en-US" sz="1800" dirty="0"/>
              <a:t> </a:t>
            </a:r>
            <a:r>
              <a:rPr lang="en-US" sz="1800" dirty="0" err="1"/>
              <a:t>banky</a:t>
            </a:r>
            <a:br>
              <a:rPr lang="en-US" sz="1200" dirty="0"/>
            </a:br>
            <a:br>
              <a:rPr lang="en-US" sz="1200" dirty="0"/>
            </a:br>
            <a:endParaRPr lang="es-CO" sz="1200" dirty="0"/>
          </a:p>
        </p:txBody>
      </p:sp>
      <p:grpSp>
        <p:nvGrpSpPr>
          <p:cNvPr id="54" name="Group 53">
            <a:extLst>
              <a:ext uri="{FF2B5EF4-FFF2-40B4-BE49-F238E27FC236}">
                <a16:creationId xmlns:a16="http://schemas.microsoft.com/office/drawing/2014/main" id="{D51B7174-0234-4A24-9E4F-E0BCCB9786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5" name="Straight Connector 54">
              <a:extLst>
                <a:ext uri="{FF2B5EF4-FFF2-40B4-BE49-F238E27FC236}">
                  <a16:creationId xmlns:a16="http://schemas.microsoft.com/office/drawing/2014/main" id="{2C615095-B8DE-4760-A20F-0CB4A1970B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55">
              <a:extLst>
                <a:ext uri="{FF2B5EF4-FFF2-40B4-BE49-F238E27FC236}">
                  <a16:creationId xmlns:a16="http://schemas.microsoft.com/office/drawing/2014/main" id="{18747E94-5299-4BD5-B82B-AB7C77C99F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A6C46B7F-6895-4815-B460-80F47B132A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57">
              <a:extLst>
                <a:ext uri="{FF2B5EF4-FFF2-40B4-BE49-F238E27FC236}">
                  <a16:creationId xmlns:a16="http://schemas.microsoft.com/office/drawing/2014/main" id="{461211CB-8CCB-4BA4-8FA3-AB1F68FB61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E9BEE492-5224-4644-92C5-35356419A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1" name="Snip Diagonal Corner Rectangle 12">
            <a:extLst>
              <a:ext uri="{FF2B5EF4-FFF2-40B4-BE49-F238E27FC236}">
                <a16:creationId xmlns:a16="http://schemas.microsoft.com/office/drawing/2014/main" id="{36205905-452D-4F8E-BE5F-67A8EF73B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15" y="690851"/>
            <a:ext cx="9601200" cy="3575304"/>
          </a:xfrm>
          <a:prstGeom prst="snip2DiagRect">
            <a:avLst>
              <a:gd name="adj1" fmla="val 13444"/>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C7DC4CD7-D408-9F74-DEF2-3D64464565A4}"/>
              </a:ext>
            </a:extLst>
          </p:cNvPr>
          <p:cNvPicPr>
            <a:picLocks noChangeAspect="1"/>
          </p:cNvPicPr>
          <p:nvPr/>
        </p:nvPicPr>
        <p:blipFill rotWithShape="1">
          <a:blip r:embed="rId2"/>
          <a:srcRect l="27107" r="24954" b="-4"/>
          <a:stretch/>
        </p:blipFill>
        <p:spPr>
          <a:xfrm>
            <a:off x="845831" y="832868"/>
            <a:ext cx="2199626" cy="3280831"/>
          </a:xfrm>
          <a:custGeom>
            <a:avLst/>
            <a:gdLst/>
            <a:ahLst/>
            <a:cxnLst/>
            <a:rect l="l" t="t" r="r" b="b"/>
            <a:pathLst>
              <a:path w="2199626" h="3280831">
                <a:moveTo>
                  <a:pt x="407657" y="0"/>
                </a:moveTo>
                <a:lnTo>
                  <a:pt x="2199626" y="0"/>
                </a:lnTo>
                <a:lnTo>
                  <a:pt x="2199626" y="3280831"/>
                </a:lnTo>
                <a:lnTo>
                  <a:pt x="0" y="3280831"/>
                </a:lnTo>
                <a:lnTo>
                  <a:pt x="0" y="407657"/>
                </a:lnTo>
                <a:close/>
              </a:path>
            </a:pathLst>
          </a:custGeom>
        </p:spPr>
      </p:pic>
      <p:pic>
        <p:nvPicPr>
          <p:cNvPr id="3" name="Imagen 2">
            <a:extLst>
              <a:ext uri="{FF2B5EF4-FFF2-40B4-BE49-F238E27FC236}">
                <a16:creationId xmlns:a16="http://schemas.microsoft.com/office/drawing/2014/main" id="{B4435CF8-E884-84FA-EA24-ECBDD321E96B}"/>
              </a:ext>
            </a:extLst>
          </p:cNvPr>
          <p:cNvPicPr>
            <a:picLocks noChangeAspect="1"/>
          </p:cNvPicPr>
          <p:nvPr/>
        </p:nvPicPr>
        <p:blipFill rotWithShape="1">
          <a:blip r:embed="rId3"/>
          <a:srcRect l="11623" r="4735" b="-1"/>
          <a:stretch/>
        </p:blipFill>
        <p:spPr>
          <a:xfrm>
            <a:off x="3202667" y="854087"/>
            <a:ext cx="2195296" cy="3280831"/>
          </a:xfrm>
          <a:prstGeom prst="rect">
            <a:avLst/>
          </a:prstGeom>
        </p:spPr>
      </p:pic>
      <p:pic>
        <p:nvPicPr>
          <p:cNvPr id="8" name="Imagen 7">
            <a:extLst>
              <a:ext uri="{FF2B5EF4-FFF2-40B4-BE49-F238E27FC236}">
                <a16:creationId xmlns:a16="http://schemas.microsoft.com/office/drawing/2014/main" id="{0EEC510E-3A3C-30EA-AADA-B1C9D15A8094}"/>
              </a:ext>
            </a:extLst>
          </p:cNvPr>
          <p:cNvPicPr>
            <a:picLocks noChangeAspect="1"/>
          </p:cNvPicPr>
          <p:nvPr/>
        </p:nvPicPr>
        <p:blipFill rotWithShape="1">
          <a:blip r:embed="rId4"/>
          <a:srcRect l="19779" r="38400" b="-2"/>
          <a:stretch/>
        </p:blipFill>
        <p:spPr>
          <a:xfrm>
            <a:off x="5555173" y="854087"/>
            <a:ext cx="2195296" cy="3280831"/>
          </a:xfrm>
          <a:prstGeom prst="rect">
            <a:avLst/>
          </a:prstGeom>
        </p:spPr>
      </p:pic>
      <p:pic>
        <p:nvPicPr>
          <p:cNvPr id="10" name="Imagen 9">
            <a:extLst>
              <a:ext uri="{FF2B5EF4-FFF2-40B4-BE49-F238E27FC236}">
                <a16:creationId xmlns:a16="http://schemas.microsoft.com/office/drawing/2014/main" id="{4ACB806A-D460-4D51-747B-4648333DEF56}"/>
              </a:ext>
            </a:extLst>
          </p:cNvPr>
          <p:cNvPicPr>
            <a:picLocks noChangeAspect="1"/>
          </p:cNvPicPr>
          <p:nvPr/>
        </p:nvPicPr>
        <p:blipFill rotWithShape="1">
          <a:blip r:embed="rId5"/>
          <a:srcRect l="20771" r="19073" b="2"/>
          <a:stretch/>
        </p:blipFill>
        <p:spPr>
          <a:xfrm>
            <a:off x="7907678" y="854087"/>
            <a:ext cx="2217561" cy="3280831"/>
          </a:xfrm>
          <a:custGeom>
            <a:avLst/>
            <a:gdLst/>
            <a:ahLst/>
            <a:cxnLst/>
            <a:rect l="l" t="t" r="r" b="b"/>
            <a:pathLst>
              <a:path w="2217561" h="3280831">
                <a:moveTo>
                  <a:pt x="0" y="0"/>
                </a:moveTo>
                <a:lnTo>
                  <a:pt x="2217561" y="0"/>
                </a:lnTo>
                <a:lnTo>
                  <a:pt x="2217561" y="2876895"/>
                </a:lnTo>
                <a:lnTo>
                  <a:pt x="1813625" y="3280831"/>
                </a:lnTo>
                <a:lnTo>
                  <a:pt x="0" y="3280831"/>
                </a:lnTo>
                <a:close/>
              </a:path>
            </a:pathLst>
          </a:custGeom>
        </p:spPr>
      </p:pic>
    </p:spTree>
    <p:extLst>
      <p:ext uri="{BB962C8B-B14F-4D97-AF65-F5344CB8AC3E}">
        <p14:creationId xmlns:p14="http://schemas.microsoft.com/office/powerpoint/2010/main" val="189424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2" name="Straight Connector 3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38" name="Rectangle 37">
            <a:extLst>
              <a:ext uri="{FF2B5EF4-FFF2-40B4-BE49-F238E27FC236}">
                <a16:creationId xmlns:a16="http://schemas.microsoft.com/office/drawing/2014/main" id="{E09CCB3F-DBCE-4964-9E34-8C5DE80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533ADC-5809-60AC-5846-07E8B3CAC509}"/>
              </a:ext>
            </a:extLst>
          </p:cNvPr>
          <p:cNvSpPr>
            <a:spLocks noGrp="1"/>
          </p:cNvSpPr>
          <p:nvPr>
            <p:ph type="title"/>
          </p:nvPr>
        </p:nvSpPr>
        <p:spPr>
          <a:xfrm>
            <a:off x="7532710" y="620722"/>
            <a:ext cx="3518748" cy="1142462"/>
          </a:xfrm>
        </p:spPr>
        <p:txBody>
          <a:bodyPr vert="horz" lIns="91440" tIns="45720" rIns="91440" bIns="45720" rtlCol="0" anchor="b">
            <a:normAutofit/>
          </a:bodyPr>
          <a:lstStyle/>
          <a:p>
            <a:r>
              <a:rPr lang="en-US" sz="2800"/>
              <a:t>Turbinas Pelton</a:t>
            </a:r>
          </a:p>
        </p:txBody>
      </p:sp>
      <p:sp>
        <p:nvSpPr>
          <p:cNvPr id="40" name="Snip Diagonal Corner Rectangle 24">
            <a:extLst>
              <a:ext uri="{FF2B5EF4-FFF2-40B4-BE49-F238E27FC236}">
                <a16:creationId xmlns:a16="http://schemas.microsoft.com/office/drawing/2014/main" id="{1DFF944F-74BA-483A-82C0-64E3AAF4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a:extLst>
              <a:ext uri="{FF2B5EF4-FFF2-40B4-BE49-F238E27FC236}">
                <a16:creationId xmlns:a16="http://schemas.microsoft.com/office/drawing/2014/main" id="{140B5089-A35F-6CAF-5FFA-51891634BD73}"/>
              </a:ext>
            </a:extLst>
          </p:cNvPr>
          <p:cNvPicPr>
            <a:picLocks noGrp="1" noChangeAspect="1"/>
          </p:cNvPicPr>
          <p:nvPr>
            <p:ph idx="1"/>
          </p:nvPr>
        </p:nvPicPr>
        <p:blipFill rotWithShape="1">
          <a:blip r:embed="rId2"/>
          <a:srcRect l="468" r="5020" b="-1"/>
          <a:stretch/>
        </p:blipFill>
        <p:spPr>
          <a:xfrm>
            <a:off x="77806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4" name="Marcador de texto 3">
            <a:extLst>
              <a:ext uri="{FF2B5EF4-FFF2-40B4-BE49-F238E27FC236}">
                <a16:creationId xmlns:a16="http://schemas.microsoft.com/office/drawing/2014/main" id="{71194BD9-2296-C8C7-BAB6-F459DBBCF7AD}"/>
              </a:ext>
            </a:extLst>
          </p:cNvPr>
          <p:cNvSpPr>
            <a:spLocks noGrp="1"/>
          </p:cNvSpPr>
          <p:nvPr>
            <p:ph type="body" sz="half" idx="2"/>
          </p:nvPr>
        </p:nvSpPr>
        <p:spPr>
          <a:xfrm>
            <a:off x="7532710" y="1822448"/>
            <a:ext cx="3479419" cy="4409015"/>
          </a:xfrm>
        </p:spPr>
        <p:txBody>
          <a:bodyPr vert="horz" lIns="91440" tIns="45720" rIns="91440" bIns="45720" rtlCol="0" anchor="t">
            <a:normAutofit/>
          </a:bodyPr>
          <a:lstStyle/>
          <a:p>
            <a:pPr>
              <a:buFont typeface="Wingdings 3" panose="05040102010807070707" pitchFamily="18" charset="2"/>
              <a:buChar char=""/>
            </a:pPr>
            <a:r>
              <a:rPr lang="en-US" sz="1800" dirty="0"/>
              <a:t>Se </a:t>
            </a:r>
            <a:r>
              <a:rPr lang="en-US" sz="1800" dirty="0" err="1"/>
              <a:t>compone</a:t>
            </a:r>
            <a:r>
              <a:rPr lang="en-US" sz="1800" dirty="0"/>
              <a:t> de </a:t>
            </a:r>
            <a:r>
              <a:rPr lang="en-US" sz="1800" dirty="0" err="1"/>
              <a:t>una</a:t>
            </a:r>
            <a:r>
              <a:rPr lang="en-US" sz="1800" dirty="0"/>
              <a:t> </a:t>
            </a:r>
            <a:r>
              <a:rPr lang="en-US" sz="1800" dirty="0" err="1"/>
              <a:t>serie</a:t>
            </a:r>
            <a:r>
              <a:rPr lang="en-US" sz="1800" dirty="0"/>
              <a:t> de </a:t>
            </a:r>
            <a:r>
              <a:rPr lang="en-US" sz="1800" dirty="0" err="1"/>
              <a:t>cucharas</a:t>
            </a:r>
            <a:r>
              <a:rPr lang="en-US" sz="1800" dirty="0"/>
              <a:t> o </a:t>
            </a:r>
            <a:r>
              <a:rPr lang="en-US" sz="1800" dirty="0" err="1"/>
              <a:t>álabes</a:t>
            </a:r>
            <a:r>
              <a:rPr lang="en-US" sz="1800" dirty="0"/>
              <a:t> </a:t>
            </a:r>
            <a:r>
              <a:rPr lang="en-US" sz="1800" dirty="0" err="1"/>
              <a:t>montados</a:t>
            </a:r>
            <a:r>
              <a:rPr lang="en-US" sz="1800" dirty="0"/>
              <a:t> </a:t>
            </a:r>
            <a:r>
              <a:rPr lang="en-US" sz="1800" dirty="0" err="1"/>
              <a:t>en</a:t>
            </a:r>
            <a:r>
              <a:rPr lang="en-US" sz="1800" dirty="0"/>
              <a:t> </a:t>
            </a:r>
            <a:r>
              <a:rPr lang="en-US" sz="1800" dirty="0" err="1"/>
              <a:t>una</a:t>
            </a:r>
            <a:r>
              <a:rPr lang="en-US" sz="1800" dirty="0"/>
              <a:t> </a:t>
            </a:r>
            <a:r>
              <a:rPr lang="en-US" sz="1800" dirty="0" err="1"/>
              <a:t>rueda</a:t>
            </a:r>
            <a:r>
              <a:rPr lang="en-US" sz="1800" dirty="0"/>
              <a:t> que </a:t>
            </a:r>
            <a:r>
              <a:rPr lang="en-US" sz="1800" dirty="0" err="1"/>
              <a:t>está</a:t>
            </a:r>
            <a:r>
              <a:rPr lang="en-US" sz="1800" dirty="0"/>
              <a:t> </a:t>
            </a:r>
            <a:r>
              <a:rPr lang="en-US" sz="1800" dirty="0" err="1"/>
              <a:t>conectada</a:t>
            </a:r>
            <a:r>
              <a:rPr lang="en-US" sz="1800" dirty="0"/>
              <a:t> a un </a:t>
            </a:r>
            <a:r>
              <a:rPr lang="en-US" sz="1800" dirty="0" err="1"/>
              <a:t>eje</a:t>
            </a:r>
            <a:r>
              <a:rPr lang="en-US" sz="1800" dirty="0"/>
              <a:t>. El </a:t>
            </a:r>
            <a:r>
              <a:rPr lang="en-US" sz="1800" dirty="0" err="1"/>
              <a:t>agua</a:t>
            </a:r>
            <a:r>
              <a:rPr lang="en-US" sz="1800" dirty="0"/>
              <a:t> a </a:t>
            </a:r>
            <a:r>
              <a:rPr lang="en-US" sz="1800" dirty="0" err="1"/>
              <a:t>alta</a:t>
            </a:r>
            <a:r>
              <a:rPr lang="en-US" sz="1800" dirty="0"/>
              <a:t> </a:t>
            </a:r>
            <a:r>
              <a:rPr lang="en-US" sz="1800" dirty="0" err="1"/>
              <a:t>presión</a:t>
            </a:r>
            <a:r>
              <a:rPr lang="en-US" sz="1800" dirty="0"/>
              <a:t> es </a:t>
            </a:r>
            <a:r>
              <a:rPr lang="en-US" sz="1800" dirty="0" err="1"/>
              <a:t>dirigida</a:t>
            </a:r>
            <a:r>
              <a:rPr lang="en-US" sz="1800" dirty="0"/>
              <a:t> </a:t>
            </a:r>
            <a:r>
              <a:rPr lang="en-US" sz="1800" dirty="0" err="1"/>
              <a:t>hacia</a:t>
            </a:r>
            <a:r>
              <a:rPr lang="en-US" sz="1800" dirty="0"/>
              <a:t> las </a:t>
            </a:r>
            <a:r>
              <a:rPr lang="en-US" sz="1800" dirty="0" err="1"/>
              <a:t>cucharas</a:t>
            </a:r>
            <a:r>
              <a:rPr lang="en-US" sz="1800" dirty="0"/>
              <a:t>, </a:t>
            </a:r>
            <a:r>
              <a:rPr lang="en-US" sz="1800" dirty="0" err="1"/>
              <a:t>generando</a:t>
            </a:r>
            <a:r>
              <a:rPr lang="en-US" sz="1800" dirty="0"/>
              <a:t> un </a:t>
            </a:r>
            <a:r>
              <a:rPr lang="en-US" sz="1800" dirty="0" err="1"/>
              <a:t>impulso</a:t>
            </a:r>
            <a:r>
              <a:rPr lang="en-US" sz="1800" dirty="0"/>
              <a:t> que </a:t>
            </a:r>
            <a:r>
              <a:rPr lang="en-US" sz="1800" dirty="0" err="1"/>
              <a:t>hace</a:t>
            </a:r>
            <a:r>
              <a:rPr lang="en-US" sz="1800" dirty="0"/>
              <a:t> </a:t>
            </a:r>
            <a:r>
              <a:rPr lang="en-US" sz="1800" dirty="0" err="1"/>
              <a:t>girar</a:t>
            </a:r>
            <a:r>
              <a:rPr lang="en-US" sz="1800" dirty="0"/>
              <a:t> la </a:t>
            </a:r>
            <a:r>
              <a:rPr lang="en-US" sz="1800" dirty="0" err="1"/>
              <a:t>rueda</a:t>
            </a:r>
            <a:r>
              <a:rPr lang="en-US" sz="1800" dirty="0"/>
              <a:t> y, </a:t>
            </a:r>
            <a:r>
              <a:rPr lang="en-US" sz="1800" dirty="0" err="1"/>
              <a:t>por</a:t>
            </a:r>
            <a:r>
              <a:rPr lang="en-US" sz="1800" dirty="0"/>
              <a:t> </a:t>
            </a:r>
            <a:r>
              <a:rPr lang="en-US" sz="1800" dirty="0" err="1"/>
              <a:t>ende</a:t>
            </a:r>
            <a:r>
              <a:rPr lang="en-US" sz="1800" dirty="0"/>
              <a:t>, </a:t>
            </a:r>
            <a:r>
              <a:rPr lang="en-US" sz="1800" dirty="0" err="1"/>
              <a:t>el</a:t>
            </a:r>
            <a:r>
              <a:rPr lang="en-US" sz="1800" dirty="0"/>
              <a:t> </a:t>
            </a:r>
            <a:r>
              <a:rPr lang="en-US" sz="1800" dirty="0" err="1"/>
              <a:t>eje</a:t>
            </a:r>
            <a:r>
              <a:rPr lang="en-US" sz="1800" dirty="0"/>
              <a:t> de la </a:t>
            </a:r>
            <a:r>
              <a:rPr lang="en-US" sz="1800" dirty="0" err="1"/>
              <a:t>turbina</a:t>
            </a:r>
            <a:r>
              <a:rPr lang="en-US" sz="1800" dirty="0"/>
              <a:t>. Es </a:t>
            </a:r>
            <a:r>
              <a:rPr lang="en-US" sz="1800" dirty="0" err="1"/>
              <a:t>especialmente</a:t>
            </a:r>
            <a:r>
              <a:rPr lang="en-US" sz="1800" dirty="0"/>
              <a:t> </a:t>
            </a:r>
            <a:r>
              <a:rPr lang="en-US" sz="1800" dirty="0" err="1"/>
              <a:t>eficiente</a:t>
            </a:r>
            <a:r>
              <a:rPr lang="en-US" sz="1800" dirty="0"/>
              <a:t> para </a:t>
            </a:r>
            <a:r>
              <a:rPr lang="en-US" sz="1800" dirty="0" err="1"/>
              <a:t>caudales</a:t>
            </a:r>
            <a:r>
              <a:rPr lang="en-US" sz="1800" dirty="0"/>
              <a:t> de </a:t>
            </a:r>
            <a:r>
              <a:rPr lang="en-US" sz="1800" dirty="0" err="1"/>
              <a:t>agua</a:t>
            </a:r>
            <a:r>
              <a:rPr lang="en-US" sz="1800" dirty="0"/>
              <a:t> </a:t>
            </a:r>
            <a:r>
              <a:rPr lang="en-US" sz="1800" dirty="0" err="1"/>
              <a:t>moderados</a:t>
            </a:r>
            <a:r>
              <a:rPr lang="en-US" sz="1800" dirty="0"/>
              <a:t> a altos y </a:t>
            </a:r>
            <a:r>
              <a:rPr lang="en-US" sz="1800" dirty="0" err="1"/>
              <a:t>altas</a:t>
            </a:r>
            <a:r>
              <a:rPr lang="en-US" sz="1800" dirty="0"/>
              <a:t> </a:t>
            </a:r>
            <a:r>
              <a:rPr lang="en-US" sz="1800" dirty="0" err="1"/>
              <a:t>caídas</a:t>
            </a:r>
            <a:r>
              <a:rPr lang="en-US" sz="1800" dirty="0"/>
              <a:t>.</a:t>
            </a:r>
          </a:p>
        </p:txBody>
      </p:sp>
      <p:grpSp>
        <p:nvGrpSpPr>
          <p:cNvPr id="42" name="Group 41">
            <a:extLst>
              <a:ext uri="{FF2B5EF4-FFF2-40B4-BE49-F238E27FC236}">
                <a16:creationId xmlns:a16="http://schemas.microsoft.com/office/drawing/2014/main" id="{A9733A91-F958-4629-801A-3F6F1E09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F3812972-C68B-4C59-B3A7-4AF61E935D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B3F3B7C-7909-4486-AA08-5C6B625C3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0BD7DA8-741F-4296-9363-05EF915411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2068EFC-20FC-456F-839F-4BCFFCAA8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251C60F-B911-433E-BF75-3BBEFD053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0293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4" name="Straight Connector 33">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40" name="Rectangle 39">
            <a:extLst>
              <a:ext uri="{FF2B5EF4-FFF2-40B4-BE49-F238E27FC236}">
                <a16:creationId xmlns:a16="http://schemas.microsoft.com/office/drawing/2014/main" id="{E09CCB3F-DBCE-4964-9E34-8C5DE80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533ADC-5809-60AC-5846-07E8B3CAC509}"/>
              </a:ext>
            </a:extLst>
          </p:cNvPr>
          <p:cNvSpPr>
            <a:spLocks noGrp="1"/>
          </p:cNvSpPr>
          <p:nvPr>
            <p:ph type="title"/>
          </p:nvPr>
        </p:nvSpPr>
        <p:spPr>
          <a:xfrm>
            <a:off x="7532710" y="620722"/>
            <a:ext cx="3518748" cy="1142462"/>
          </a:xfrm>
        </p:spPr>
        <p:txBody>
          <a:bodyPr vert="horz" lIns="91440" tIns="45720" rIns="91440" bIns="45720" rtlCol="0" anchor="b">
            <a:normAutofit/>
          </a:bodyPr>
          <a:lstStyle/>
          <a:p>
            <a:r>
              <a:rPr lang="en-US" sz="2800"/>
              <a:t>Turbinas</a:t>
            </a:r>
            <a:r>
              <a:rPr lang="en-US" sz="2800" dirty="0"/>
              <a:t> </a:t>
            </a:r>
            <a:r>
              <a:rPr lang="en-US" sz="2800"/>
              <a:t>francis</a:t>
            </a:r>
            <a:endParaRPr lang="en-US" sz="2800" dirty="0"/>
          </a:p>
        </p:txBody>
      </p:sp>
      <p:sp>
        <p:nvSpPr>
          <p:cNvPr id="42" name="Snip Diagonal Corner Rectangle 24">
            <a:extLst>
              <a:ext uri="{FF2B5EF4-FFF2-40B4-BE49-F238E27FC236}">
                <a16:creationId xmlns:a16="http://schemas.microsoft.com/office/drawing/2014/main" id="{1DFF944F-74BA-483A-82C0-64E3AAF4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a:extLst>
              <a:ext uri="{FF2B5EF4-FFF2-40B4-BE49-F238E27FC236}">
                <a16:creationId xmlns:a16="http://schemas.microsoft.com/office/drawing/2014/main" id="{53BDA2AD-936C-C0C2-7AE9-61E3AB2ABCA8}"/>
              </a:ext>
            </a:extLst>
          </p:cNvPr>
          <p:cNvPicPr>
            <a:picLocks noGrp="1" noChangeAspect="1"/>
          </p:cNvPicPr>
          <p:nvPr>
            <p:ph idx="1"/>
          </p:nvPr>
        </p:nvPicPr>
        <p:blipFill rotWithShape="1">
          <a:blip r:embed="rId2"/>
          <a:srcRect t="8024" r="-2" b="12618"/>
          <a:stretch/>
        </p:blipFill>
        <p:spPr>
          <a:xfrm>
            <a:off x="77806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4" name="Marcador de texto 3">
            <a:extLst>
              <a:ext uri="{FF2B5EF4-FFF2-40B4-BE49-F238E27FC236}">
                <a16:creationId xmlns:a16="http://schemas.microsoft.com/office/drawing/2014/main" id="{71194BD9-2296-C8C7-BAB6-F459DBBCF7AD}"/>
              </a:ext>
            </a:extLst>
          </p:cNvPr>
          <p:cNvSpPr>
            <a:spLocks noGrp="1"/>
          </p:cNvSpPr>
          <p:nvPr>
            <p:ph type="body" sz="half" idx="2"/>
          </p:nvPr>
        </p:nvSpPr>
        <p:spPr>
          <a:xfrm>
            <a:off x="7532710" y="1822449"/>
            <a:ext cx="3479419" cy="3070226"/>
          </a:xfrm>
        </p:spPr>
        <p:txBody>
          <a:bodyPr vert="horz" lIns="91440" tIns="45720" rIns="91440" bIns="45720" rtlCol="0" anchor="t">
            <a:normAutofit/>
          </a:bodyPr>
          <a:lstStyle/>
          <a:p>
            <a:pPr>
              <a:buFont typeface="Wingdings 3" panose="05040102010807070707" pitchFamily="18" charset="2"/>
              <a:buChar char=""/>
            </a:pPr>
            <a:r>
              <a:rPr lang="en-US" sz="1400"/>
              <a:t>Se compone de un conjunto de álabes o palas curvadas que están diseñadas para funcionar tanto con caudales bajos como altos y pueden ajustarse para adaptarse a diferentes condiciones de flujo.</a:t>
            </a:r>
          </a:p>
          <a:p>
            <a:pPr>
              <a:buFont typeface="Wingdings 3" panose="05040102010807070707" pitchFamily="18" charset="2"/>
              <a:buChar char=""/>
            </a:pPr>
            <a:r>
              <a:rPr lang="en-US" sz="1400"/>
              <a:t>Se recomiendan principalmente para alturas medias, que generalmente van desde unos pocos metros hasta varios cientos de metros.</a:t>
            </a:r>
          </a:p>
        </p:txBody>
      </p:sp>
      <p:grpSp>
        <p:nvGrpSpPr>
          <p:cNvPr id="44" name="Group 43">
            <a:extLst>
              <a:ext uri="{FF2B5EF4-FFF2-40B4-BE49-F238E27FC236}">
                <a16:creationId xmlns:a16="http://schemas.microsoft.com/office/drawing/2014/main" id="{A9733A91-F958-4629-801A-3F6F1E09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5" name="Straight Connector 44">
              <a:extLst>
                <a:ext uri="{FF2B5EF4-FFF2-40B4-BE49-F238E27FC236}">
                  <a16:creationId xmlns:a16="http://schemas.microsoft.com/office/drawing/2014/main" id="{F3812972-C68B-4C59-B3A7-4AF61E935D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B3F3B7C-7909-4486-AA08-5C6B625C3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0BD7DA8-741F-4296-9363-05EF915411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2068EFC-20FC-456F-839F-4BCFFCAA8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251C60F-B911-433E-BF75-3BBEFD053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92723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5" name="Straight Connector 54">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61" name="Rectangle 60">
            <a:extLst>
              <a:ext uri="{FF2B5EF4-FFF2-40B4-BE49-F238E27FC236}">
                <a16:creationId xmlns:a16="http://schemas.microsoft.com/office/drawing/2014/main" id="{E09CCB3F-DBCE-4964-9E34-8C5DE80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533ADC-5809-60AC-5846-07E8B3CAC509}"/>
              </a:ext>
            </a:extLst>
          </p:cNvPr>
          <p:cNvSpPr>
            <a:spLocks noGrp="1"/>
          </p:cNvSpPr>
          <p:nvPr>
            <p:ph type="title"/>
          </p:nvPr>
        </p:nvSpPr>
        <p:spPr>
          <a:xfrm>
            <a:off x="7532710" y="620722"/>
            <a:ext cx="3518748" cy="1142462"/>
          </a:xfrm>
        </p:spPr>
        <p:txBody>
          <a:bodyPr vert="horz" lIns="91440" tIns="45720" rIns="91440" bIns="45720" rtlCol="0" anchor="b">
            <a:normAutofit/>
          </a:bodyPr>
          <a:lstStyle/>
          <a:p>
            <a:r>
              <a:rPr lang="en-US" sz="2800"/>
              <a:t>Turbinas</a:t>
            </a:r>
            <a:r>
              <a:rPr lang="en-US" sz="2800" dirty="0"/>
              <a:t> </a:t>
            </a:r>
            <a:r>
              <a:rPr lang="en-US" sz="2800"/>
              <a:t>kaplan</a:t>
            </a:r>
            <a:endParaRPr lang="en-US" sz="2800" dirty="0"/>
          </a:p>
        </p:txBody>
      </p:sp>
      <p:sp>
        <p:nvSpPr>
          <p:cNvPr id="63" name="Snip Diagonal Corner Rectangle 24">
            <a:extLst>
              <a:ext uri="{FF2B5EF4-FFF2-40B4-BE49-F238E27FC236}">
                <a16:creationId xmlns:a16="http://schemas.microsoft.com/office/drawing/2014/main" id="{1DFF944F-74BA-483A-82C0-64E3AAF4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a:extLst>
              <a:ext uri="{FF2B5EF4-FFF2-40B4-BE49-F238E27FC236}">
                <a16:creationId xmlns:a16="http://schemas.microsoft.com/office/drawing/2014/main" id="{7FC68434-CFCB-13FE-6573-92C3CEB76CD7}"/>
              </a:ext>
            </a:extLst>
          </p:cNvPr>
          <p:cNvPicPr>
            <a:picLocks noGrp="1" noChangeAspect="1"/>
          </p:cNvPicPr>
          <p:nvPr>
            <p:ph idx="1"/>
          </p:nvPr>
        </p:nvPicPr>
        <p:blipFill rotWithShape="1">
          <a:blip r:embed="rId2"/>
          <a:srcRect l="1436" r="8465" b="1"/>
          <a:stretch/>
        </p:blipFill>
        <p:spPr>
          <a:xfrm>
            <a:off x="77806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4" name="Marcador de texto 3">
            <a:extLst>
              <a:ext uri="{FF2B5EF4-FFF2-40B4-BE49-F238E27FC236}">
                <a16:creationId xmlns:a16="http://schemas.microsoft.com/office/drawing/2014/main" id="{71194BD9-2296-C8C7-BAB6-F459DBBCF7AD}"/>
              </a:ext>
            </a:extLst>
          </p:cNvPr>
          <p:cNvSpPr>
            <a:spLocks noGrp="1"/>
          </p:cNvSpPr>
          <p:nvPr>
            <p:ph type="body" sz="half" idx="2"/>
          </p:nvPr>
        </p:nvSpPr>
        <p:spPr>
          <a:xfrm>
            <a:off x="7532710" y="1822449"/>
            <a:ext cx="3479419" cy="3070226"/>
          </a:xfrm>
        </p:spPr>
        <p:txBody>
          <a:bodyPr vert="horz" lIns="91440" tIns="45720" rIns="91440" bIns="45720" rtlCol="0" anchor="t">
            <a:normAutofit/>
          </a:bodyPr>
          <a:lstStyle/>
          <a:p>
            <a:pPr>
              <a:buFont typeface="Wingdings 3" panose="05040102010807070707" pitchFamily="18" charset="2"/>
              <a:buChar char=""/>
            </a:pPr>
            <a:r>
              <a:rPr lang="en-US" sz="1400"/>
              <a:t>Se caracteriza por sus hélices ajustables, que permiten adaptarse a diferentes condiciones de flujo de agua y variaciones en la carga, lo que la hace especialmente adecuada para aplicaciones donde el flujo de agua puede variar considerablemente.</a:t>
            </a:r>
          </a:p>
          <a:p>
            <a:pPr>
              <a:buFont typeface="Wingdings 3" panose="05040102010807070707" pitchFamily="18" charset="2"/>
              <a:buChar char=""/>
            </a:pPr>
            <a:r>
              <a:rPr lang="en-US" sz="1400"/>
              <a:t>Son particularmente útiles en ríos con velocidades moderadas o en proyectos de energía hidroeléctrica que implican presas de tamaño moderado.</a:t>
            </a:r>
          </a:p>
        </p:txBody>
      </p:sp>
      <p:grpSp>
        <p:nvGrpSpPr>
          <p:cNvPr id="65" name="Group 64">
            <a:extLst>
              <a:ext uri="{FF2B5EF4-FFF2-40B4-BE49-F238E27FC236}">
                <a16:creationId xmlns:a16="http://schemas.microsoft.com/office/drawing/2014/main" id="{A9733A91-F958-4629-801A-3F6F1E09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6" name="Straight Connector 65">
              <a:extLst>
                <a:ext uri="{FF2B5EF4-FFF2-40B4-BE49-F238E27FC236}">
                  <a16:creationId xmlns:a16="http://schemas.microsoft.com/office/drawing/2014/main" id="{F3812972-C68B-4C59-B3A7-4AF61E935D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CB3F3B7C-7909-4486-AA08-5C6B625C3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0BD7DA8-741F-4296-9363-05EF915411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62068EFC-20FC-456F-839F-4BCFFCAA8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251C60F-B911-433E-BF75-3BBEFD053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8897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5" name="Straight Connector 54">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61" name="Rectangle 60">
            <a:extLst>
              <a:ext uri="{FF2B5EF4-FFF2-40B4-BE49-F238E27FC236}">
                <a16:creationId xmlns:a16="http://schemas.microsoft.com/office/drawing/2014/main" id="{E09CCB3F-DBCE-4964-9E34-8C5DE80EF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533ADC-5809-60AC-5846-07E8B3CAC509}"/>
              </a:ext>
            </a:extLst>
          </p:cNvPr>
          <p:cNvSpPr>
            <a:spLocks noGrp="1"/>
          </p:cNvSpPr>
          <p:nvPr>
            <p:ph type="title"/>
          </p:nvPr>
        </p:nvSpPr>
        <p:spPr>
          <a:xfrm>
            <a:off x="7532710" y="620722"/>
            <a:ext cx="3518748" cy="1142462"/>
          </a:xfrm>
        </p:spPr>
        <p:txBody>
          <a:bodyPr vert="horz" lIns="91440" tIns="45720" rIns="91440" bIns="45720" rtlCol="0" anchor="b">
            <a:normAutofit/>
          </a:bodyPr>
          <a:lstStyle/>
          <a:p>
            <a:r>
              <a:rPr lang="en-US" sz="2800"/>
              <a:t>Turbinas</a:t>
            </a:r>
            <a:r>
              <a:rPr lang="en-US" sz="2800" dirty="0"/>
              <a:t> </a:t>
            </a:r>
            <a:r>
              <a:rPr lang="en-US" sz="2800"/>
              <a:t>michell</a:t>
            </a:r>
            <a:r>
              <a:rPr lang="en-US" sz="2800" dirty="0"/>
              <a:t> </a:t>
            </a:r>
            <a:r>
              <a:rPr lang="en-US" sz="2800"/>
              <a:t>banky</a:t>
            </a:r>
            <a:endParaRPr lang="en-US" sz="2800" dirty="0"/>
          </a:p>
        </p:txBody>
      </p:sp>
      <p:sp>
        <p:nvSpPr>
          <p:cNvPr id="63" name="Snip Diagonal Corner Rectangle 24">
            <a:extLst>
              <a:ext uri="{FF2B5EF4-FFF2-40B4-BE49-F238E27FC236}">
                <a16:creationId xmlns:a16="http://schemas.microsoft.com/office/drawing/2014/main" id="{1DFF944F-74BA-483A-82C0-64E3AAF4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Marcador de contenido 12">
            <a:extLst>
              <a:ext uri="{FF2B5EF4-FFF2-40B4-BE49-F238E27FC236}">
                <a16:creationId xmlns:a16="http://schemas.microsoft.com/office/drawing/2014/main" id="{7DA18E8D-2689-F7BD-38C0-C18AEBA7ACDF}"/>
              </a:ext>
            </a:extLst>
          </p:cNvPr>
          <p:cNvPicPr>
            <a:picLocks noGrp="1" noChangeAspect="1"/>
          </p:cNvPicPr>
          <p:nvPr>
            <p:ph idx="1"/>
          </p:nvPr>
        </p:nvPicPr>
        <p:blipFill rotWithShape="1">
          <a:blip r:embed="rId2"/>
          <a:srcRect t="4042" r="-2" b="10856"/>
          <a:stretch/>
        </p:blipFill>
        <p:spPr>
          <a:xfrm>
            <a:off x="77806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4" name="Marcador de texto 3">
            <a:extLst>
              <a:ext uri="{FF2B5EF4-FFF2-40B4-BE49-F238E27FC236}">
                <a16:creationId xmlns:a16="http://schemas.microsoft.com/office/drawing/2014/main" id="{71194BD9-2296-C8C7-BAB6-F459DBBCF7AD}"/>
              </a:ext>
            </a:extLst>
          </p:cNvPr>
          <p:cNvSpPr>
            <a:spLocks noGrp="1"/>
          </p:cNvSpPr>
          <p:nvPr>
            <p:ph type="body" sz="half" idx="2"/>
          </p:nvPr>
        </p:nvSpPr>
        <p:spPr>
          <a:xfrm>
            <a:off x="7532710" y="1822449"/>
            <a:ext cx="3479419" cy="3070226"/>
          </a:xfrm>
        </p:spPr>
        <p:txBody>
          <a:bodyPr vert="horz" lIns="91440" tIns="45720" rIns="91440" bIns="45720" rtlCol="0" anchor="t">
            <a:normAutofit/>
          </a:bodyPr>
          <a:lstStyle/>
          <a:p>
            <a:pPr>
              <a:buFont typeface="Wingdings 3" panose="05040102010807070707" pitchFamily="18" charset="2"/>
              <a:buChar char=""/>
            </a:pPr>
            <a:r>
              <a:rPr lang="en-US" dirty="0"/>
              <a:t>Se </a:t>
            </a:r>
            <a:r>
              <a:rPr lang="en-US" dirty="0" err="1"/>
              <a:t>caracteriza</a:t>
            </a:r>
            <a:r>
              <a:rPr lang="en-US" dirty="0"/>
              <a:t> </a:t>
            </a:r>
            <a:r>
              <a:rPr lang="en-US" dirty="0" err="1"/>
              <a:t>por</a:t>
            </a:r>
            <a:r>
              <a:rPr lang="en-US" dirty="0"/>
              <a:t> </a:t>
            </a:r>
            <a:r>
              <a:rPr lang="en-US" dirty="0" err="1"/>
              <a:t>su</a:t>
            </a:r>
            <a:r>
              <a:rPr lang="en-US" dirty="0"/>
              <a:t> </a:t>
            </a:r>
            <a:r>
              <a:rPr lang="en-US" dirty="0" err="1"/>
              <a:t>diseño</a:t>
            </a:r>
            <a:r>
              <a:rPr lang="en-US" dirty="0"/>
              <a:t> </a:t>
            </a:r>
            <a:r>
              <a:rPr lang="en-US" dirty="0" err="1"/>
              <a:t>compacto</a:t>
            </a:r>
            <a:r>
              <a:rPr lang="en-US" dirty="0"/>
              <a:t> y </a:t>
            </a:r>
            <a:r>
              <a:rPr lang="en-US" dirty="0" err="1"/>
              <a:t>su</a:t>
            </a:r>
            <a:r>
              <a:rPr lang="en-US" dirty="0"/>
              <a:t> </a:t>
            </a:r>
            <a:r>
              <a:rPr lang="en-US" dirty="0" err="1"/>
              <a:t>capacidad</a:t>
            </a:r>
            <a:r>
              <a:rPr lang="en-US" dirty="0"/>
              <a:t> para </a:t>
            </a:r>
            <a:r>
              <a:rPr lang="en-US" dirty="0" err="1"/>
              <a:t>operar</a:t>
            </a:r>
            <a:r>
              <a:rPr lang="en-US" dirty="0"/>
              <a:t> </a:t>
            </a:r>
            <a:r>
              <a:rPr lang="en-US" dirty="0" err="1"/>
              <a:t>eficientemente</a:t>
            </a:r>
            <a:r>
              <a:rPr lang="en-US" dirty="0"/>
              <a:t> con </a:t>
            </a:r>
            <a:r>
              <a:rPr lang="en-US" dirty="0" err="1"/>
              <a:t>variaciones</a:t>
            </a:r>
            <a:r>
              <a:rPr lang="en-US" dirty="0"/>
              <a:t> </a:t>
            </a:r>
            <a:r>
              <a:rPr lang="en-US" dirty="0" err="1"/>
              <a:t>en</a:t>
            </a:r>
            <a:r>
              <a:rPr lang="en-US" dirty="0"/>
              <a:t> </a:t>
            </a:r>
            <a:r>
              <a:rPr lang="en-US" dirty="0" err="1"/>
              <a:t>el</a:t>
            </a:r>
            <a:r>
              <a:rPr lang="en-US" dirty="0"/>
              <a:t> caudal y la </a:t>
            </a:r>
            <a:r>
              <a:rPr lang="en-US" dirty="0" err="1"/>
              <a:t>altura</a:t>
            </a:r>
            <a:r>
              <a:rPr lang="en-US" dirty="0"/>
              <a:t> del </a:t>
            </a:r>
            <a:r>
              <a:rPr lang="en-US" dirty="0" err="1"/>
              <a:t>agua</a:t>
            </a:r>
            <a:r>
              <a:rPr lang="en-US" dirty="0"/>
              <a:t>, lo que la </a:t>
            </a:r>
            <a:r>
              <a:rPr lang="en-US" dirty="0" err="1"/>
              <a:t>hace</a:t>
            </a:r>
            <a:r>
              <a:rPr lang="en-US" dirty="0"/>
              <a:t> </a:t>
            </a:r>
            <a:r>
              <a:rPr lang="en-US" dirty="0" err="1"/>
              <a:t>adecuada</a:t>
            </a:r>
            <a:r>
              <a:rPr lang="en-US" dirty="0"/>
              <a:t> para </a:t>
            </a:r>
            <a:r>
              <a:rPr lang="en-US" dirty="0" err="1"/>
              <a:t>aplicaciones</a:t>
            </a:r>
            <a:r>
              <a:rPr lang="en-US" dirty="0"/>
              <a:t> </a:t>
            </a:r>
            <a:r>
              <a:rPr lang="en-US" dirty="0" err="1"/>
              <a:t>en</a:t>
            </a:r>
            <a:r>
              <a:rPr lang="en-US" dirty="0"/>
              <a:t> zonas rurales o </a:t>
            </a:r>
            <a:r>
              <a:rPr lang="en-US" dirty="0" err="1"/>
              <a:t>donde</a:t>
            </a:r>
            <a:r>
              <a:rPr lang="en-US" dirty="0"/>
              <a:t> se </a:t>
            </a:r>
            <a:r>
              <a:rPr lang="en-US" dirty="0" err="1"/>
              <a:t>requiere</a:t>
            </a:r>
            <a:r>
              <a:rPr lang="en-US" dirty="0"/>
              <a:t> </a:t>
            </a:r>
            <a:r>
              <a:rPr lang="en-US" dirty="0" err="1"/>
              <a:t>generación</a:t>
            </a:r>
            <a:r>
              <a:rPr lang="en-US" dirty="0"/>
              <a:t> de </a:t>
            </a:r>
            <a:r>
              <a:rPr lang="en-US" dirty="0" err="1"/>
              <a:t>energía</a:t>
            </a:r>
            <a:r>
              <a:rPr lang="en-US" dirty="0"/>
              <a:t> </a:t>
            </a:r>
            <a:r>
              <a:rPr lang="en-US" dirty="0" err="1"/>
              <a:t>en</a:t>
            </a:r>
            <a:r>
              <a:rPr lang="en-US" dirty="0"/>
              <a:t> </a:t>
            </a:r>
            <a:r>
              <a:rPr lang="en-US" dirty="0" err="1"/>
              <a:t>pequeña</a:t>
            </a:r>
            <a:r>
              <a:rPr lang="en-US" dirty="0"/>
              <a:t> </a:t>
            </a:r>
            <a:r>
              <a:rPr lang="en-US" dirty="0" err="1"/>
              <a:t>escala</a:t>
            </a:r>
            <a:r>
              <a:rPr lang="en-US" dirty="0"/>
              <a:t>.</a:t>
            </a:r>
          </a:p>
          <a:p>
            <a:pPr>
              <a:buFont typeface="Wingdings 3" panose="05040102010807070707" pitchFamily="18" charset="2"/>
              <a:buChar char=""/>
            </a:pPr>
            <a:endParaRPr lang="en-US" dirty="0"/>
          </a:p>
          <a:p>
            <a:pPr>
              <a:buFont typeface="Wingdings 3" panose="05040102010807070707" pitchFamily="18" charset="2"/>
              <a:buChar char=""/>
            </a:pPr>
            <a:endParaRPr lang="en-US" sz="1400" dirty="0"/>
          </a:p>
          <a:p>
            <a:pPr>
              <a:buFont typeface="Wingdings 3" panose="05040102010807070707" pitchFamily="18" charset="2"/>
              <a:buChar char=""/>
            </a:pPr>
            <a:endParaRPr lang="en-US" sz="1400" dirty="0"/>
          </a:p>
          <a:p>
            <a:pPr>
              <a:buFont typeface="Wingdings 3" panose="05040102010807070707" pitchFamily="18" charset="2"/>
              <a:buChar char=""/>
            </a:pPr>
            <a:endParaRPr lang="en-US" sz="1400" dirty="0"/>
          </a:p>
          <a:p>
            <a:pPr>
              <a:buFont typeface="Wingdings 3" panose="05040102010807070707" pitchFamily="18" charset="2"/>
              <a:buChar char=""/>
            </a:pPr>
            <a:endParaRPr lang="en-US" sz="1400" dirty="0"/>
          </a:p>
          <a:p>
            <a:pPr>
              <a:buFont typeface="Wingdings 3" panose="05040102010807070707" pitchFamily="18" charset="2"/>
              <a:buChar char=""/>
            </a:pPr>
            <a:endParaRPr lang="en-US" sz="1400" dirty="0"/>
          </a:p>
          <a:p>
            <a:pPr>
              <a:buFont typeface="Wingdings 3" panose="05040102010807070707" pitchFamily="18" charset="2"/>
              <a:buChar char=""/>
            </a:pPr>
            <a:endParaRPr lang="en-US" sz="1400" dirty="0"/>
          </a:p>
        </p:txBody>
      </p:sp>
      <p:grpSp>
        <p:nvGrpSpPr>
          <p:cNvPr id="65" name="Group 64">
            <a:extLst>
              <a:ext uri="{FF2B5EF4-FFF2-40B4-BE49-F238E27FC236}">
                <a16:creationId xmlns:a16="http://schemas.microsoft.com/office/drawing/2014/main" id="{A9733A91-F958-4629-801A-3F6F1E09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6" name="Straight Connector 65">
              <a:extLst>
                <a:ext uri="{FF2B5EF4-FFF2-40B4-BE49-F238E27FC236}">
                  <a16:creationId xmlns:a16="http://schemas.microsoft.com/office/drawing/2014/main" id="{F3812972-C68B-4C59-B3A7-4AF61E935D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CB3F3B7C-7909-4486-AA08-5C6B625C3A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0BD7DA8-741F-4296-9363-05EF915411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62068EFC-20FC-456F-839F-4BCFFCAA8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251C60F-B911-433E-BF75-3BBEFD053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54682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D6CFB6C-6ECB-4250-B68E-01966297A5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11">
            <a:extLst>
              <a:ext uri="{FF2B5EF4-FFF2-40B4-BE49-F238E27FC236}">
                <a16:creationId xmlns:a16="http://schemas.microsoft.com/office/drawing/2014/main" id="{B8359141-C085-46E4-B4EC-42F9599BA7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13">
            <a:extLst>
              <a:ext uri="{FF2B5EF4-FFF2-40B4-BE49-F238E27FC236}">
                <a16:creationId xmlns:a16="http://schemas.microsoft.com/office/drawing/2014/main" id="{FA903156-0F0C-44A5-9019-0CAF51EB49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15">
            <a:extLst>
              <a:ext uri="{FF2B5EF4-FFF2-40B4-BE49-F238E27FC236}">
                <a16:creationId xmlns:a16="http://schemas.microsoft.com/office/drawing/2014/main" id="{66E5E851-3725-463F-9451-2FFEF5D3E0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4209D59-6810-40C2-B8D6-6DACF8A06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0BE1027C-ABCB-4C82-91A2-F67B9A5A6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78F8BE-DA4C-42CB-1AF2-E1B8C39E3620}"/>
              </a:ext>
            </a:extLst>
          </p:cNvPr>
          <p:cNvSpPr>
            <a:spLocks noGrp="1"/>
          </p:cNvSpPr>
          <p:nvPr>
            <p:ph type="title"/>
          </p:nvPr>
        </p:nvSpPr>
        <p:spPr>
          <a:xfrm>
            <a:off x="665641" y="4473679"/>
            <a:ext cx="9552558" cy="1233251"/>
          </a:xfrm>
        </p:spPr>
        <p:txBody>
          <a:bodyPr vert="horz" lIns="91440" tIns="45720" rIns="91440" bIns="45720" rtlCol="0" anchor="b">
            <a:normAutofit/>
          </a:bodyPr>
          <a:lstStyle/>
          <a:p>
            <a:r>
              <a:rPr lang="en-US" sz="4800" dirty="0" err="1"/>
              <a:t>Grafica</a:t>
            </a:r>
            <a:r>
              <a:rPr lang="en-US" sz="4800" dirty="0"/>
              <a:t> </a:t>
            </a:r>
            <a:r>
              <a:rPr lang="en-US" sz="4800" dirty="0" err="1"/>
              <a:t>altura</a:t>
            </a:r>
            <a:r>
              <a:rPr lang="en-US" sz="4800" dirty="0"/>
              <a:t>/caudal</a:t>
            </a:r>
          </a:p>
        </p:txBody>
      </p:sp>
      <p:grpSp>
        <p:nvGrpSpPr>
          <p:cNvPr id="22" name="Group 21">
            <a:extLst>
              <a:ext uri="{FF2B5EF4-FFF2-40B4-BE49-F238E27FC236}">
                <a16:creationId xmlns:a16="http://schemas.microsoft.com/office/drawing/2014/main" id="{0CC57C46-4659-4AF2-9180-2DEED214CD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CFB52317-0F00-40C0-B1F2-33ED6D30D9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468ACF9-4EF2-4251-9FAD-3F225BF74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E4A3ECD-6924-4912-B117-3C617B584B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1DFE1F5-FA7A-403F-B9D9-0434E2BE2F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2CF27E4-09D0-444E-B18D-F904871038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9" name="Snip Diagonal Corner Rectangle 12">
            <a:extLst>
              <a:ext uri="{FF2B5EF4-FFF2-40B4-BE49-F238E27FC236}">
                <a16:creationId xmlns:a16="http://schemas.microsoft.com/office/drawing/2014/main" id="{FDAF26D5-7469-49F5-902D-571FA58A7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584587"/>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E03FD0B4-52CC-25F7-A214-4064DB047E9B}"/>
              </a:ext>
            </a:extLst>
          </p:cNvPr>
          <p:cNvPicPr>
            <a:picLocks noGrp="1" noChangeAspect="1"/>
          </p:cNvPicPr>
          <p:nvPr>
            <p:ph idx="1"/>
          </p:nvPr>
        </p:nvPicPr>
        <p:blipFill>
          <a:blip r:embed="rId2"/>
          <a:stretch>
            <a:fillRect/>
          </a:stretch>
        </p:blipFill>
        <p:spPr>
          <a:xfrm>
            <a:off x="1308719" y="1016001"/>
            <a:ext cx="3906929" cy="3027870"/>
          </a:xfrm>
          <a:prstGeom prst="rect">
            <a:avLst/>
          </a:prstGeom>
        </p:spPr>
      </p:pic>
      <p:pic>
        <p:nvPicPr>
          <p:cNvPr id="5" name="Imagen 4">
            <a:extLst>
              <a:ext uri="{FF2B5EF4-FFF2-40B4-BE49-F238E27FC236}">
                <a16:creationId xmlns:a16="http://schemas.microsoft.com/office/drawing/2014/main" id="{B2376F2F-DADF-4CC4-940D-76B29C452800}"/>
              </a:ext>
            </a:extLst>
          </p:cNvPr>
          <p:cNvPicPr>
            <a:picLocks noChangeAspect="1"/>
          </p:cNvPicPr>
          <p:nvPr/>
        </p:nvPicPr>
        <p:blipFill>
          <a:blip r:embed="rId3"/>
          <a:stretch>
            <a:fillRect/>
          </a:stretch>
        </p:blipFill>
        <p:spPr>
          <a:xfrm>
            <a:off x="5778132" y="995767"/>
            <a:ext cx="3882934" cy="3048103"/>
          </a:xfrm>
          <a:prstGeom prst="rect">
            <a:avLst/>
          </a:prstGeom>
        </p:spPr>
      </p:pic>
    </p:spTree>
    <p:extLst>
      <p:ext uri="{BB962C8B-B14F-4D97-AF65-F5344CB8AC3E}">
        <p14:creationId xmlns:p14="http://schemas.microsoft.com/office/powerpoint/2010/main" val="795869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AC98A16-0068-810E-10C8-7FCF8DBF6504}"/>
              </a:ext>
            </a:extLst>
          </p:cNvPr>
          <p:cNvSpPr>
            <a:spLocks noGrp="1"/>
          </p:cNvSpPr>
          <p:nvPr>
            <p:ph type="body" idx="1"/>
          </p:nvPr>
        </p:nvSpPr>
        <p:spPr>
          <a:xfrm>
            <a:off x="847307" y="685800"/>
            <a:ext cx="4649787" cy="576262"/>
          </a:xfrm>
        </p:spPr>
        <p:txBody>
          <a:bodyPr/>
          <a:lstStyle/>
          <a:p>
            <a:r>
              <a:rPr lang="en-US" dirty="0"/>
              <a:t>HM 289 </a:t>
            </a:r>
            <a:r>
              <a:rPr lang="en-US" dirty="0" err="1"/>
              <a:t>Ensayos</a:t>
            </a:r>
            <a:r>
              <a:rPr lang="en-US" dirty="0"/>
              <a:t> </a:t>
            </a:r>
            <a:r>
              <a:rPr lang="en-US" dirty="0" err="1"/>
              <a:t>en</a:t>
            </a:r>
            <a:r>
              <a:rPr lang="en-US" dirty="0"/>
              <a:t> </a:t>
            </a:r>
            <a:r>
              <a:rPr lang="en-US" dirty="0" err="1"/>
              <a:t>una</a:t>
            </a:r>
            <a:r>
              <a:rPr lang="en-US" dirty="0"/>
              <a:t> </a:t>
            </a:r>
            <a:r>
              <a:rPr lang="en-US" dirty="0" err="1"/>
              <a:t>turbina</a:t>
            </a:r>
            <a:r>
              <a:rPr lang="en-US" dirty="0"/>
              <a:t> Pelton</a:t>
            </a:r>
            <a:endParaRPr lang="es-CO" dirty="0"/>
          </a:p>
        </p:txBody>
      </p:sp>
      <p:pic>
        <p:nvPicPr>
          <p:cNvPr id="7" name="Marcador de contenido 6">
            <a:extLst>
              <a:ext uri="{FF2B5EF4-FFF2-40B4-BE49-F238E27FC236}">
                <a16:creationId xmlns:a16="http://schemas.microsoft.com/office/drawing/2014/main" id="{C1DE9455-2F79-F2A6-DE51-A895C9D2DDC3}"/>
              </a:ext>
            </a:extLst>
          </p:cNvPr>
          <p:cNvPicPr>
            <a:picLocks noGrp="1" noChangeAspect="1"/>
          </p:cNvPicPr>
          <p:nvPr>
            <p:ph sz="half" idx="2"/>
          </p:nvPr>
        </p:nvPicPr>
        <p:blipFill>
          <a:blip r:embed="rId2"/>
          <a:stretch>
            <a:fillRect/>
          </a:stretch>
        </p:blipFill>
        <p:spPr>
          <a:xfrm>
            <a:off x="673986" y="1444905"/>
            <a:ext cx="4688638" cy="3030537"/>
          </a:xfrm>
          <a:prstGeom prst="rect">
            <a:avLst/>
          </a:prstGeom>
        </p:spPr>
      </p:pic>
      <p:sp>
        <p:nvSpPr>
          <p:cNvPr id="5" name="Marcador de texto 4">
            <a:extLst>
              <a:ext uri="{FF2B5EF4-FFF2-40B4-BE49-F238E27FC236}">
                <a16:creationId xmlns:a16="http://schemas.microsoft.com/office/drawing/2014/main" id="{C6849594-4237-86A2-1CA2-EF067CED2E65}"/>
              </a:ext>
            </a:extLst>
          </p:cNvPr>
          <p:cNvSpPr>
            <a:spLocks noGrp="1"/>
          </p:cNvSpPr>
          <p:nvPr>
            <p:ph type="body" sz="quarter" idx="3"/>
          </p:nvPr>
        </p:nvSpPr>
        <p:spPr>
          <a:xfrm>
            <a:off x="6107752" y="467332"/>
            <a:ext cx="4665134" cy="576262"/>
          </a:xfrm>
        </p:spPr>
        <p:txBody>
          <a:bodyPr/>
          <a:lstStyle/>
          <a:p>
            <a:r>
              <a:rPr lang="en-US" dirty="0"/>
              <a:t>HM 450.02 </a:t>
            </a:r>
            <a:r>
              <a:rPr lang="en-US" dirty="0" err="1"/>
              <a:t>Turbina</a:t>
            </a:r>
            <a:r>
              <a:rPr lang="en-US" dirty="0"/>
              <a:t> Francis</a:t>
            </a:r>
            <a:endParaRPr lang="es-CO" dirty="0"/>
          </a:p>
        </p:txBody>
      </p:sp>
      <p:pic>
        <p:nvPicPr>
          <p:cNvPr id="8" name="Marcador de contenido 7">
            <a:extLst>
              <a:ext uri="{FF2B5EF4-FFF2-40B4-BE49-F238E27FC236}">
                <a16:creationId xmlns:a16="http://schemas.microsoft.com/office/drawing/2014/main" id="{87AEEA30-58BA-5CD8-A9A4-3D6257D2EE8C}"/>
              </a:ext>
            </a:extLst>
          </p:cNvPr>
          <p:cNvPicPr>
            <a:picLocks noGrp="1" noChangeAspect="1"/>
          </p:cNvPicPr>
          <p:nvPr>
            <p:ph sz="quarter" idx="4"/>
          </p:nvPr>
        </p:nvPicPr>
        <p:blipFill>
          <a:blip r:embed="rId3"/>
          <a:stretch>
            <a:fillRect/>
          </a:stretch>
        </p:blipFill>
        <p:spPr>
          <a:xfrm>
            <a:off x="6107752" y="1444905"/>
            <a:ext cx="4688638" cy="3030537"/>
          </a:xfrm>
          <a:prstGeom prst="rect">
            <a:avLst/>
          </a:prstGeom>
        </p:spPr>
      </p:pic>
      <p:sp>
        <p:nvSpPr>
          <p:cNvPr id="15" name="CuadroTexto 14">
            <a:extLst>
              <a:ext uri="{FF2B5EF4-FFF2-40B4-BE49-F238E27FC236}">
                <a16:creationId xmlns:a16="http://schemas.microsoft.com/office/drawing/2014/main" id="{69FDF096-3803-05B5-3D50-8829F104702B}"/>
              </a:ext>
            </a:extLst>
          </p:cNvPr>
          <p:cNvSpPr txBox="1"/>
          <p:nvPr/>
        </p:nvSpPr>
        <p:spPr>
          <a:xfrm>
            <a:off x="673986" y="4602540"/>
            <a:ext cx="4649786" cy="1569660"/>
          </a:xfrm>
          <a:prstGeom prst="rect">
            <a:avLst/>
          </a:prstGeom>
          <a:noFill/>
        </p:spPr>
        <p:txBody>
          <a:bodyPr wrap="square" rtlCol="0">
            <a:spAutoFit/>
          </a:bodyPr>
          <a:lstStyle/>
          <a:p>
            <a:r>
              <a:rPr lang="es-MX" sz="1600" dirty="0"/>
              <a:t>Curvas características de la turbina Pelton con diferentes presiones (p1…p4)</a:t>
            </a:r>
          </a:p>
          <a:p>
            <a:r>
              <a:rPr lang="es-MX" sz="1600" dirty="0"/>
              <a:t>Par (líneas continuas) y rendimiento (líneas discontinuas) en función del número de revoluciones; Md momento, n número de revoluciones, eta rendimiento</a:t>
            </a:r>
            <a:endParaRPr lang="es-CO" sz="1600" dirty="0"/>
          </a:p>
        </p:txBody>
      </p:sp>
      <p:sp>
        <p:nvSpPr>
          <p:cNvPr id="16" name="CuadroTexto 15">
            <a:extLst>
              <a:ext uri="{FF2B5EF4-FFF2-40B4-BE49-F238E27FC236}">
                <a16:creationId xmlns:a16="http://schemas.microsoft.com/office/drawing/2014/main" id="{1F1E86AB-BD2C-8552-46F6-7DB46C89D99F}"/>
              </a:ext>
            </a:extLst>
          </p:cNvPr>
          <p:cNvSpPr txBox="1"/>
          <p:nvPr/>
        </p:nvSpPr>
        <p:spPr>
          <a:xfrm>
            <a:off x="6096000" y="4629434"/>
            <a:ext cx="4788945" cy="1815882"/>
          </a:xfrm>
          <a:prstGeom prst="rect">
            <a:avLst/>
          </a:prstGeom>
          <a:noFill/>
        </p:spPr>
        <p:txBody>
          <a:bodyPr wrap="square" rtlCol="0">
            <a:spAutoFit/>
          </a:bodyPr>
          <a:lstStyle/>
          <a:p>
            <a:r>
              <a:rPr lang="es-MX" sz="1600" dirty="0"/>
              <a:t>Rendimiento y potencia mecánica en función de la posición de los álabes distribuidores a números de revoluciones distintos: negro: potencia, rojo: rendimiento; n número de revoluciones, Eta: rendimiento, P potencia mecánica, X posición de los álabes distribuidores</a:t>
            </a:r>
            <a:endParaRPr lang="es-CO" sz="1600" dirty="0"/>
          </a:p>
        </p:txBody>
      </p:sp>
    </p:spTree>
    <p:extLst>
      <p:ext uri="{BB962C8B-B14F-4D97-AF65-F5344CB8AC3E}">
        <p14:creationId xmlns:p14="http://schemas.microsoft.com/office/powerpoint/2010/main" val="1566191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AC98A16-0068-810E-10C8-7FCF8DBF6504}"/>
              </a:ext>
            </a:extLst>
          </p:cNvPr>
          <p:cNvSpPr>
            <a:spLocks noGrp="1"/>
          </p:cNvSpPr>
          <p:nvPr>
            <p:ph type="body" idx="1"/>
          </p:nvPr>
        </p:nvSpPr>
        <p:spPr>
          <a:xfrm>
            <a:off x="847308" y="391736"/>
            <a:ext cx="4649787" cy="576262"/>
          </a:xfrm>
        </p:spPr>
        <p:txBody>
          <a:bodyPr/>
          <a:lstStyle/>
          <a:p>
            <a:r>
              <a:rPr lang="en-US" dirty="0"/>
              <a:t>HM 450.04 </a:t>
            </a:r>
            <a:r>
              <a:rPr lang="en-US" dirty="0" err="1"/>
              <a:t>Turbina</a:t>
            </a:r>
            <a:r>
              <a:rPr lang="en-US" dirty="0"/>
              <a:t> Kaplan</a:t>
            </a:r>
            <a:endParaRPr lang="es-CO" dirty="0"/>
          </a:p>
        </p:txBody>
      </p:sp>
      <p:sp>
        <p:nvSpPr>
          <p:cNvPr id="5" name="Marcador de texto 4">
            <a:extLst>
              <a:ext uri="{FF2B5EF4-FFF2-40B4-BE49-F238E27FC236}">
                <a16:creationId xmlns:a16="http://schemas.microsoft.com/office/drawing/2014/main" id="{C6849594-4237-86A2-1CA2-EF067CED2E65}"/>
              </a:ext>
            </a:extLst>
          </p:cNvPr>
          <p:cNvSpPr>
            <a:spLocks noGrp="1"/>
          </p:cNvSpPr>
          <p:nvPr>
            <p:ph type="body" sz="quarter" idx="3"/>
          </p:nvPr>
        </p:nvSpPr>
        <p:spPr>
          <a:xfrm>
            <a:off x="6107752" y="467332"/>
            <a:ext cx="4665134" cy="576262"/>
          </a:xfrm>
        </p:spPr>
        <p:txBody>
          <a:bodyPr/>
          <a:lstStyle/>
          <a:p>
            <a:r>
              <a:rPr lang="en-US" dirty="0" err="1"/>
              <a:t>Trubina</a:t>
            </a:r>
            <a:r>
              <a:rPr lang="en-US" dirty="0"/>
              <a:t> Michell </a:t>
            </a:r>
            <a:r>
              <a:rPr lang="en-US" dirty="0" err="1"/>
              <a:t>Banky</a:t>
            </a:r>
            <a:endParaRPr lang="es-CO" dirty="0"/>
          </a:p>
        </p:txBody>
      </p:sp>
      <p:sp>
        <p:nvSpPr>
          <p:cNvPr id="15" name="CuadroTexto 14">
            <a:extLst>
              <a:ext uri="{FF2B5EF4-FFF2-40B4-BE49-F238E27FC236}">
                <a16:creationId xmlns:a16="http://schemas.microsoft.com/office/drawing/2014/main" id="{69FDF096-3803-05B5-3D50-8829F104702B}"/>
              </a:ext>
            </a:extLst>
          </p:cNvPr>
          <p:cNvSpPr txBox="1"/>
          <p:nvPr/>
        </p:nvSpPr>
        <p:spPr>
          <a:xfrm>
            <a:off x="673985" y="4602540"/>
            <a:ext cx="5108249" cy="1600438"/>
          </a:xfrm>
          <a:prstGeom prst="rect">
            <a:avLst/>
          </a:prstGeom>
          <a:noFill/>
        </p:spPr>
        <p:txBody>
          <a:bodyPr wrap="square" rtlCol="0">
            <a:spAutoFit/>
          </a:bodyPr>
          <a:lstStyle/>
          <a:p>
            <a:r>
              <a:rPr lang="es-MX" sz="1400" dirty="0"/>
              <a:t>Rendimiento y par (líneas puntadas) en función de números de revoluciones a diferentes ángulos de los álabes móviles y álabes distribuidores:</a:t>
            </a:r>
          </a:p>
          <a:p>
            <a:r>
              <a:rPr lang="es-MX" sz="1400" dirty="0"/>
              <a:t>negro álabes móviles: -30°/álabes distribuidores: -20°,</a:t>
            </a:r>
          </a:p>
          <a:p>
            <a:r>
              <a:rPr lang="es-MX" sz="1400" dirty="0"/>
              <a:t>rojo álabes móviles: -30°/álabes distribuidores: 0°,</a:t>
            </a:r>
          </a:p>
          <a:p>
            <a:r>
              <a:rPr lang="es-MX" sz="1400" dirty="0"/>
              <a:t>azul álabes móviles: 30°/álabes distribuidores: 0°,</a:t>
            </a:r>
          </a:p>
          <a:p>
            <a:r>
              <a:rPr lang="es-MX" sz="1400" dirty="0"/>
              <a:t>Eta rendimiento, n número de revoluciones, Md par</a:t>
            </a:r>
            <a:endParaRPr lang="es-CO" sz="1400" dirty="0"/>
          </a:p>
        </p:txBody>
      </p:sp>
      <p:sp>
        <p:nvSpPr>
          <p:cNvPr id="16" name="CuadroTexto 15">
            <a:extLst>
              <a:ext uri="{FF2B5EF4-FFF2-40B4-BE49-F238E27FC236}">
                <a16:creationId xmlns:a16="http://schemas.microsoft.com/office/drawing/2014/main" id="{1F1E86AB-BD2C-8552-46F6-7DB46C89D99F}"/>
              </a:ext>
            </a:extLst>
          </p:cNvPr>
          <p:cNvSpPr txBox="1"/>
          <p:nvPr/>
        </p:nvSpPr>
        <p:spPr>
          <a:xfrm>
            <a:off x="6096000" y="4387096"/>
            <a:ext cx="4788945" cy="1323439"/>
          </a:xfrm>
          <a:prstGeom prst="rect">
            <a:avLst/>
          </a:prstGeom>
          <a:noFill/>
        </p:spPr>
        <p:txBody>
          <a:bodyPr wrap="square" rtlCol="0">
            <a:spAutoFit/>
          </a:bodyPr>
          <a:lstStyle/>
          <a:p>
            <a:r>
              <a:rPr lang="es-MX" sz="1600" dirty="0"/>
              <a:t>Variación de la eficiencia de la turbina con respecto a la velocidad del rodete para: a) el ángulo de los álabes y b) el ángulo del arco de entrada, para una cabeza de 10 m y un caudal de 0,105 m3 /s</a:t>
            </a:r>
            <a:endParaRPr lang="es-CO" sz="1600" dirty="0"/>
          </a:p>
        </p:txBody>
      </p:sp>
      <p:pic>
        <p:nvPicPr>
          <p:cNvPr id="4098" name="Picture 2" descr="Productos">
            <a:extLst>
              <a:ext uri="{FF2B5EF4-FFF2-40B4-BE49-F238E27FC236}">
                <a16:creationId xmlns:a16="http://schemas.microsoft.com/office/drawing/2014/main" id="{63F6A3B3-C56A-1332-8AE2-8AD8988C404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08456" y="1444904"/>
            <a:ext cx="4688639" cy="3030538"/>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9">
            <a:extLst>
              <a:ext uri="{FF2B5EF4-FFF2-40B4-BE49-F238E27FC236}">
                <a16:creationId xmlns:a16="http://schemas.microsoft.com/office/drawing/2014/main" id="{0528F5F5-2A2D-6D3F-F21A-41D05F5EAF3E}"/>
              </a:ext>
            </a:extLst>
          </p:cNvPr>
          <p:cNvPicPr>
            <a:picLocks noGrp="1" noChangeAspect="1"/>
          </p:cNvPicPr>
          <p:nvPr>
            <p:ph sz="quarter" idx="4"/>
          </p:nvPr>
        </p:nvPicPr>
        <p:blipFill rotWithShape="1">
          <a:blip r:embed="rId3"/>
          <a:srcRect r="-36646" b="51126"/>
          <a:stretch/>
        </p:blipFill>
        <p:spPr>
          <a:xfrm>
            <a:off x="6096000" y="1752581"/>
            <a:ext cx="3515372" cy="2386682"/>
          </a:xfrm>
          <a:prstGeom prst="rect">
            <a:avLst/>
          </a:prstGeom>
        </p:spPr>
      </p:pic>
      <p:pic>
        <p:nvPicPr>
          <p:cNvPr id="4102" name="Picture 6">
            <a:extLst>
              <a:ext uri="{FF2B5EF4-FFF2-40B4-BE49-F238E27FC236}">
                <a16:creationId xmlns:a16="http://schemas.microsoft.com/office/drawing/2014/main" id="{D4227FA8-6988-D20F-3522-817B859A87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8682"/>
          <a:stretch/>
        </p:blipFill>
        <p:spPr bwMode="auto">
          <a:xfrm>
            <a:off x="9329311" y="1748116"/>
            <a:ext cx="2450262" cy="2386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63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24D9F5B-C72B-41EE-97C2-D3600B627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7996DDB-8A1F-8438-FE38-365D6AD65263}"/>
              </a:ext>
            </a:extLst>
          </p:cNvPr>
          <p:cNvSpPr>
            <a:spLocks noGrp="1"/>
          </p:cNvSpPr>
          <p:nvPr>
            <p:ph type="title"/>
          </p:nvPr>
        </p:nvSpPr>
        <p:spPr>
          <a:xfrm>
            <a:off x="6084114" y="4487332"/>
            <a:ext cx="4205003" cy="1507067"/>
          </a:xfrm>
        </p:spPr>
        <p:txBody>
          <a:bodyPr>
            <a:normAutofit/>
          </a:bodyPr>
          <a:lstStyle/>
          <a:p>
            <a:pPr>
              <a:lnSpc>
                <a:spcPct val="90000"/>
              </a:lnSpc>
            </a:pPr>
            <a:r>
              <a:rPr lang="en-US" sz="3200" dirty="0">
                <a:solidFill>
                  <a:srgbClr val="FFFFFF"/>
                </a:solidFill>
              </a:rPr>
              <a:t>Que es </a:t>
            </a:r>
            <a:r>
              <a:rPr lang="en-US" sz="3200">
                <a:solidFill>
                  <a:srgbClr val="FFFFFF"/>
                </a:solidFill>
              </a:rPr>
              <a:t>una</a:t>
            </a:r>
            <a:r>
              <a:rPr lang="en-US" sz="3200" dirty="0">
                <a:solidFill>
                  <a:srgbClr val="FFFFFF"/>
                </a:solidFill>
              </a:rPr>
              <a:t> </a:t>
            </a:r>
            <a:r>
              <a:rPr lang="en-US" sz="3200">
                <a:solidFill>
                  <a:srgbClr val="FFFFFF"/>
                </a:solidFill>
              </a:rPr>
              <a:t>turbina</a:t>
            </a:r>
            <a:r>
              <a:rPr lang="en-US" sz="3200" dirty="0">
                <a:solidFill>
                  <a:srgbClr val="FFFFFF"/>
                </a:solidFill>
              </a:rPr>
              <a:t> </a:t>
            </a:r>
            <a:r>
              <a:rPr lang="en-US" sz="3200">
                <a:solidFill>
                  <a:srgbClr val="FFFFFF"/>
                </a:solidFill>
              </a:rPr>
              <a:t>hidraulica</a:t>
            </a:r>
            <a:r>
              <a:rPr lang="en-US" sz="3200" dirty="0">
                <a:solidFill>
                  <a:srgbClr val="FFFFFF"/>
                </a:solidFill>
              </a:rPr>
              <a:t>?</a:t>
            </a:r>
            <a:endParaRPr lang="es-CO" sz="3200" dirty="0">
              <a:solidFill>
                <a:srgbClr val="FFFFFF"/>
              </a:solidFill>
            </a:endParaRPr>
          </a:p>
        </p:txBody>
      </p:sp>
      <p:pic>
        <p:nvPicPr>
          <p:cNvPr id="4" name="Imagen 3">
            <a:extLst>
              <a:ext uri="{FF2B5EF4-FFF2-40B4-BE49-F238E27FC236}">
                <a16:creationId xmlns:a16="http://schemas.microsoft.com/office/drawing/2014/main" id="{BC845D17-52C5-3669-1C72-44A13235F34D}"/>
              </a:ext>
            </a:extLst>
          </p:cNvPr>
          <p:cNvPicPr>
            <a:picLocks noChangeAspect="1"/>
          </p:cNvPicPr>
          <p:nvPr/>
        </p:nvPicPr>
        <p:blipFill>
          <a:blip r:embed="rId2"/>
          <a:stretch>
            <a:fillRect/>
          </a:stretch>
        </p:blipFill>
        <p:spPr>
          <a:xfrm>
            <a:off x="717551" y="875199"/>
            <a:ext cx="4887466" cy="4887466"/>
          </a:xfrm>
          <a:prstGeom prst="rect">
            <a:avLst/>
          </a:prstGeom>
          <a:effectLst>
            <a:innerShdw blurRad="57150" dist="38100" dir="14460000">
              <a:prstClr val="black">
                <a:alpha val="70000"/>
              </a:prstClr>
            </a:innerShdw>
          </a:effectLst>
        </p:spPr>
      </p:pic>
      <p:sp>
        <p:nvSpPr>
          <p:cNvPr id="3" name="Marcador de contenido 2">
            <a:extLst>
              <a:ext uri="{FF2B5EF4-FFF2-40B4-BE49-F238E27FC236}">
                <a16:creationId xmlns:a16="http://schemas.microsoft.com/office/drawing/2014/main" id="{008466F2-8276-BF3F-6F67-2B4544C7A6AD}"/>
              </a:ext>
            </a:extLst>
          </p:cNvPr>
          <p:cNvSpPr>
            <a:spLocks noGrp="1"/>
          </p:cNvSpPr>
          <p:nvPr>
            <p:ph idx="1"/>
          </p:nvPr>
        </p:nvSpPr>
        <p:spPr>
          <a:xfrm>
            <a:off x="6095998" y="685800"/>
            <a:ext cx="4819653" cy="3615267"/>
          </a:xfrm>
        </p:spPr>
        <p:txBody>
          <a:bodyPr>
            <a:normAutofit/>
          </a:bodyPr>
          <a:lstStyle/>
          <a:p>
            <a:r>
              <a:rPr lang="es-MX" sz="1700">
                <a:solidFill>
                  <a:srgbClr val="0F496F"/>
                </a:solidFill>
              </a:rPr>
              <a:t>Una turbina hidráulica es un dispositivo mecánico que convierte la energía cinética del agua en energía mecánica rotativa. Se utiliza comúnmente en la generación de energía hidroeléctrica para convertir la energía del agua en electricidad. Las turbinas hidráulicas funcionan aprovechando la presión y el flujo del agua para hacer girar sus palas, lo que activa un generador que produce electricidad. Son una forma eficiente y sostenible de aprovechar la energía del agua.</a:t>
            </a:r>
          </a:p>
          <a:p>
            <a:endParaRPr lang="es-CO" sz="1700">
              <a:solidFill>
                <a:srgbClr val="0F496F"/>
              </a:solidFill>
            </a:endParaRPr>
          </a:p>
        </p:txBody>
      </p:sp>
      <p:grpSp>
        <p:nvGrpSpPr>
          <p:cNvPr id="24" name="Group 23">
            <a:extLst>
              <a:ext uri="{FF2B5EF4-FFF2-40B4-BE49-F238E27FC236}">
                <a16:creationId xmlns:a16="http://schemas.microsoft.com/office/drawing/2014/main" id="{0180A64C-1862-4B1B-8953-FA96DEE4C4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52859A51-B3CA-4126-956F-D0DCCBA212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ECA05ED-FBC3-48F4-8E6D-AB89EC608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EE24CC5-F080-45A3-B2B4-59A7BCA5AB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3EC6EC2-2351-427C-90C2-F107915733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524D87A-9540-4F77-B006-82317662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356788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F6E30-9B72-95A4-8AA0-C84F038745CE}"/>
              </a:ext>
            </a:extLst>
          </p:cNvPr>
          <p:cNvSpPr>
            <a:spLocks noGrp="1"/>
          </p:cNvSpPr>
          <p:nvPr>
            <p:ph type="title"/>
          </p:nvPr>
        </p:nvSpPr>
        <p:spPr/>
        <p:txBody>
          <a:bodyPr/>
          <a:lstStyle/>
          <a:p>
            <a:r>
              <a:rPr lang="en-US" dirty="0" err="1"/>
              <a:t>bibliografia</a:t>
            </a:r>
            <a:endParaRPr lang="es-CO" dirty="0"/>
          </a:p>
        </p:txBody>
      </p:sp>
      <p:sp>
        <p:nvSpPr>
          <p:cNvPr id="3" name="Marcador de contenido 2">
            <a:extLst>
              <a:ext uri="{FF2B5EF4-FFF2-40B4-BE49-F238E27FC236}">
                <a16:creationId xmlns:a16="http://schemas.microsoft.com/office/drawing/2014/main" id="{6196CA6C-2700-1068-702B-A0F02C722C96}"/>
              </a:ext>
            </a:extLst>
          </p:cNvPr>
          <p:cNvSpPr>
            <a:spLocks noGrp="1"/>
          </p:cNvSpPr>
          <p:nvPr>
            <p:ph idx="1"/>
          </p:nvPr>
        </p:nvSpPr>
        <p:spPr/>
        <p:txBody>
          <a:bodyPr>
            <a:normAutofit fontScale="85000" lnSpcReduction="10000"/>
          </a:bodyPr>
          <a:lstStyle/>
          <a:p>
            <a:r>
              <a:rPr lang="es-MX" dirty="0"/>
              <a:t>"G.U.N.T. </a:t>
            </a:r>
            <a:r>
              <a:rPr lang="es-MX" dirty="0" err="1"/>
              <a:t>GmbH</a:t>
            </a:r>
            <a:r>
              <a:rPr lang="es-MX" dirty="0"/>
              <a:t>. (s.f.). Productos. Recuperado el 28 de abril de 2024, de </a:t>
            </a:r>
            <a:r>
              <a:rPr lang="es-MX" dirty="0">
                <a:hlinkClick r:id="rId2"/>
              </a:rPr>
              <a:t>https://www.gunt.de/es/productos</a:t>
            </a:r>
            <a:r>
              <a:rPr lang="es-MX" dirty="0"/>
              <a:t>“</a:t>
            </a:r>
          </a:p>
          <a:p>
            <a:r>
              <a:rPr lang="es-CO" dirty="0"/>
              <a:t>Alcázar, P., &amp; </a:t>
            </a:r>
            <a:r>
              <a:rPr lang="es-CO" dirty="0" err="1"/>
              <a:t>Matsumura</a:t>
            </a:r>
            <a:r>
              <a:rPr lang="es-CO" dirty="0"/>
              <a:t>, M. (2013). Diseño y construcción de una turbina hidráulica Michell-</a:t>
            </a:r>
            <a:r>
              <a:rPr lang="es-CO" dirty="0" err="1"/>
              <a:t>Banki</a:t>
            </a:r>
            <a:r>
              <a:rPr lang="es-CO" dirty="0"/>
              <a:t> para la generación de energía eléctrica en la </a:t>
            </a:r>
            <a:r>
              <a:rPr lang="es-CO" dirty="0" err="1"/>
              <a:t>microcentral</a:t>
            </a:r>
            <a:r>
              <a:rPr lang="es-CO" dirty="0"/>
              <a:t> hidroeléctrica de la Universidad Nacional Agraria La Molina (</a:t>
            </a:r>
            <a:r>
              <a:rPr lang="es-CO" dirty="0" err="1"/>
              <a:t>Bachelor's</a:t>
            </a:r>
            <a:r>
              <a:rPr lang="es-CO" dirty="0"/>
              <a:t> </a:t>
            </a:r>
            <a:r>
              <a:rPr lang="es-CO" dirty="0" err="1"/>
              <a:t>thesis</a:t>
            </a:r>
            <a:r>
              <a:rPr lang="es-CO" dirty="0"/>
              <a:t>). Universidad Nacional Agraria La Molina, Lima, Perú.</a:t>
            </a:r>
          </a:p>
          <a:p>
            <a:r>
              <a:rPr lang="es-CO" dirty="0"/>
              <a:t>Michell, J. F. (1903). Turbines: A </a:t>
            </a:r>
            <a:r>
              <a:rPr lang="es-CO" dirty="0" err="1"/>
              <a:t>treatise</a:t>
            </a:r>
            <a:r>
              <a:rPr lang="es-CO" dirty="0"/>
              <a:t> </a:t>
            </a:r>
            <a:r>
              <a:rPr lang="es-CO" dirty="0" err="1"/>
              <a:t>on</a:t>
            </a:r>
            <a:r>
              <a:rPr lang="es-CO" dirty="0"/>
              <a:t> </a:t>
            </a:r>
            <a:r>
              <a:rPr lang="es-CO" dirty="0" err="1"/>
              <a:t>steam</a:t>
            </a:r>
            <a:r>
              <a:rPr lang="es-CO" dirty="0"/>
              <a:t> turbines and turbines, </a:t>
            </a:r>
            <a:r>
              <a:rPr lang="es-CO" dirty="0" err="1"/>
              <a:t>water</a:t>
            </a:r>
            <a:r>
              <a:rPr lang="es-CO" dirty="0"/>
              <a:t> turbines, impulse and </a:t>
            </a:r>
            <a:r>
              <a:rPr lang="es-CO" dirty="0" err="1"/>
              <a:t>reaction</a:t>
            </a:r>
            <a:r>
              <a:rPr lang="es-CO" dirty="0"/>
              <a:t>, </a:t>
            </a:r>
            <a:r>
              <a:rPr lang="es-CO" dirty="0" err="1"/>
              <a:t>including</a:t>
            </a:r>
            <a:r>
              <a:rPr lang="es-CO" dirty="0"/>
              <a:t> </a:t>
            </a:r>
            <a:r>
              <a:rPr lang="es-CO" dirty="0" err="1"/>
              <a:t>the</a:t>
            </a:r>
            <a:r>
              <a:rPr lang="es-CO" dirty="0"/>
              <a:t> </a:t>
            </a:r>
            <a:r>
              <a:rPr lang="es-CO" dirty="0" err="1"/>
              <a:t>theory</a:t>
            </a:r>
            <a:r>
              <a:rPr lang="es-CO" dirty="0"/>
              <a:t> and </a:t>
            </a:r>
            <a:r>
              <a:rPr lang="es-CO" dirty="0" err="1"/>
              <a:t>construction</a:t>
            </a:r>
            <a:r>
              <a:rPr lang="es-CO" dirty="0"/>
              <a:t> </a:t>
            </a:r>
            <a:r>
              <a:rPr lang="es-CO" dirty="0" err="1"/>
              <a:t>of</a:t>
            </a:r>
            <a:r>
              <a:rPr lang="es-CO" dirty="0"/>
              <a:t> </a:t>
            </a:r>
            <a:r>
              <a:rPr lang="es-CO" dirty="0" err="1"/>
              <a:t>water</a:t>
            </a:r>
            <a:r>
              <a:rPr lang="es-CO" dirty="0"/>
              <a:t> </a:t>
            </a:r>
            <a:r>
              <a:rPr lang="es-CO" dirty="0" err="1"/>
              <a:t>wheels</a:t>
            </a:r>
            <a:r>
              <a:rPr lang="es-CO" dirty="0"/>
              <a:t> and turbines, </a:t>
            </a:r>
            <a:r>
              <a:rPr lang="es-CO" dirty="0" err="1"/>
              <a:t>windmills</a:t>
            </a:r>
            <a:r>
              <a:rPr lang="es-CO" dirty="0"/>
              <a:t>, </a:t>
            </a:r>
            <a:r>
              <a:rPr lang="es-CO" dirty="0" err="1"/>
              <a:t>pumps</a:t>
            </a:r>
            <a:r>
              <a:rPr lang="es-CO" dirty="0"/>
              <a:t>, etc. </a:t>
            </a:r>
            <a:r>
              <a:rPr lang="es-CO" dirty="0" err="1"/>
              <a:t>Longmans</a:t>
            </a:r>
            <a:r>
              <a:rPr lang="es-CO" dirty="0"/>
              <a:t>, Green &amp; Co.</a:t>
            </a:r>
          </a:p>
          <a:p>
            <a:r>
              <a:rPr lang="es-CO" dirty="0"/>
              <a:t>Smith, C. L. (1981). </a:t>
            </a:r>
            <a:r>
              <a:rPr lang="es-CO" dirty="0" err="1"/>
              <a:t>Design</a:t>
            </a:r>
            <a:r>
              <a:rPr lang="es-CO" dirty="0"/>
              <a:t> </a:t>
            </a:r>
            <a:r>
              <a:rPr lang="es-CO" dirty="0" err="1"/>
              <a:t>of</a:t>
            </a:r>
            <a:r>
              <a:rPr lang="es-CO" dirty="0"/>
              <a:t> </a:t>
            </a:r>
            <a:r>
              <a:rPr lang="es-CO" dirty="0" err="1"/>
              <a:t>small</a:t>
            </a:r>
            <a:r>
              <a:rPr lang="es-CO" dirty="0"/>
              <a:t> </a:t>
            </a:r>
            <a:r>
              <a:rPr lang="es-CO" dirty="0" err="1"/>
              <a:t>water</a:t>
            </a:r>
            <a:r>
              <a:rPr lang="es-CO" dirty="0"/>
              <a:t> turbines </a:t>
            </a:r>
            <a:r>
              <a:rPr lang="es-CO" dirty="0" err="1"/>
              <a:t>for</a:t>
            </a:r>
            <a:r>
              <a:rPr lang="es-CO" dirty="0"/>
              <a:t> </a:t>
            </a:r>
            <a:r>
              <a:rPr lang="es-CO" dirty="0" err="1"/>
              <a:t>farms</a:t>
            </a:r>
            <a:r>
              <a:rPr lang="es-CO" dirty="0"/>
              <a:t> and </a:t>
            </a:r>
            <a:r>
              <a:rPr lang="es-CO" dirty="0" err="1"/>
              <a:t>small</a:t>
            </a:r>
            <a:r>
              <a:rPr lang="es-CO" dirty="0"/>
              <a:t> </a:t>
            </a:r>
            <a:r>
              <a:rPr lang="es-CO" dirty="0" err="1"/>
              <a:t>communities</a:t>
            </a:r>
            <a:r>
              <a:rPr lang="es-CO" dirty="0"/>
              <a:t>. </a:t>
            </a:r>
            <a:r>
              <a:rPr lang="es-CO" dirty="0" err="1"/>
              <a:t>Food</a:t>
            </a:r>
            <a:r>
              <a:rPr lang="es-CO" dirty="0"/>
              <a:t> and </a:t>
            </a:r>
            <a:r>
              <a:rPr lang="es-CO" dirty="0" err="1"/>
              <a:t>Agriculture</a:t>
            </a:r>
            <a:r>
              <a:rPr lang="es-CO" dirty="0"/>
              <a:t> </a:t>
            </a:r>
            <a:r>
              <a:rPr lang="es-CO" dirty="0" err="1"/>
              <a:t>Organization</a:t>
            </a:r>
            <a:r>
              <a:rPr lang="es-CO" dirty="0"/>
              <a:t> </a:t>
            </a:r>
            <a:r>
              <a:rPr lang="es-CO" dirty="0" err="1"/>
              <a:t>of</a:t>
            </a:r>
            <a:r>
              <a:rPr lang="es-CO" dirty="0"/>
              <a:t> </a:t>
            </a:r>
            <a:r>
              <a:rPr lang="es-CO" dirty="0" err="1"/>
              <a:t>the</a:t>
            </a:r>
            <a:r>
              <a:rPr lang="es-CO" dirty="0"/>
              <a:t> </a:t>
            </a:r>
            <a:r>
              <a:rPr lang="es-CO" dirty="0" err="1"/>
              <a:t>United</a:t>
            </a:r>
            <a:r>
              <a:rPr lang="es-CO" dirty="0"/>
              <a:t> </a:t>
            </a:r>
            <a:r>
              <a:rPr lang="es-CO" dirty="0" err="1"/>
              <a:t>Nations</a:t>
            </a:r>
            <a:r>
              <a:rPr lang="es-CO" dirty="0"/>
              <a:t>.</a:t>
            </a:r>
          </a:p>
        </p:txBody>
      </p:sp>
    </p:spTree>
    <p:extLst>
      <p:ext uri="{BB962C8B-B14F-4D97-AF65-F5344CB8AC3E}">
        <p14:creationId xmlns:p14="http://schemas.microsoft.com/office/powerpoint/2010/main" val="317550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0FDAD-78CE-7B81-F329-D142C388A0A7}"/>
              </a:ext>
            </a:extLst>
          </p:cNvPr>
          <p:cNvSpPr>
            <a:spLocks noGrp="1"/>
          </p:cNvSpPr>
          <p:nvPr>
            <p:ph type="title"/>
          </p:nvPr>
        </p:nvSpPr>
        <p:spPr/>
        <p:txBody>
          <a:bodyPr/>
          <a:lstStyle/>
          <a:p>
            <a:r>
              <a:rPr lang="en-US" dirty="0"/>
              <a:t>Gracias </a:t>
            </a:r>
            <a:r>
              <a:rPr lang="en-US" dirty="0" err="1"/>
              <a:t>por</a:t>
            </a:r>
            <a:r>
              <a:rPr lang="en-US" dirty="0"/>
              <a:t> </a:t>
            </a:r>
            <a:r>
              <a:rPr lang="en-US" dirty="0" err="1"/>
              <a:t>su</a:t>
            </a:r>
            <a:r>
              <a:rPr lang="en-US" dirty="0"/>
              <a:t> </a:t>
            </a:r>
            <a:r>
              <a:rPr lang="en-US" dirty="0" err="1"/>
              <a:t>atencion</a:t>
            </a:r>
            <a:r>
              <a:rPr lang="en-US" dirty="0"/>
              <a:t>!!!</a:t>
            </a:r>
            <a:endParaRPr lang="es-CO" dirty="0"/>
          </a:p>
        </p:txBody>
      </p:sp>
    </p:spTree>
    <p:extLst>
      <p:ext uri="{BB962C8B-B14F-4D97-AF65-F5344CB8AC3E}">
        <p14:creationId xmlns:p14="http://schemas.microsoft.com/office/powerpoint/2010/main" val="3915231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BBA3AA-6EC6-4CA8-C48F-445F22790B03}"/>
              </a:ext>
            </a:extLst>
          </p:cNvPr>
          <p:cNvSpPr>
            <a:spLocks noGrp="1"/>
          </p:cNvSpPr>
          <p:nvPr>
            <p:ph type="title"/>
          </p:nvPr>
        </p:nvSpPr>
        <p:spPr>
          <a:xfrm>
            <a:off x="684212" y="4487332"/>
            <a:ext cx="8534400" cy="1507067"/>
          </a:xfrm>
        </p:spPr>
        <p:txBody>
          <a:bodyPr vert="horz" lIns="91440" tIns="45720" rIns="91440" bIns="45720" rtlCol="0" anchor="ctr">
            <a:normAutofit/>
          </a:bodyPr>
          <a:lstStyle/>
          <a:p>
            <a:r>
              <a:rPr lang="en-US"/>
              <a:t>Velocidad</a:t>
            </a:r>
            <a:r>
              <a:rPr lang="en-US" dirty="0"/>
              <a:t> </a:t>
            </a:r>
            <a:r>
              <a:rPr lang="en-US"/>
              <a:t>especifica</a:t>
            </a:r>
          </a:p>
        </p:txBody>
      </p:sp>
      <p:pic>
        <p:nvPicPr>
          <p:cNvPr id="4" name="Marcador de contenido 3">
            <a:extLst>
              <a:ext uri="{FF2B5EF4-FFF2-40B4-BE49-F238E27FC236}">
                <a16:creationId xmlns:a16="http://schemas.microsoft.com/office/drawing/2014/main" id="{0D000F39-F22B-30CD-65D9-205805214959}"/>
              </a:ext>
            </a:extLst>
          </p:cNvPr>
          <p:cNvPicPr>
            <a:picLocks noGrp="1" noChangeAspect="1"/>
          </p:cNvPicPr>
          <p:nvPr>
            <p:ph idx="1"/>
          </p:nvPr>
        </p:nvPicPr>
        <p:blipFill>
          <a:blip r:embed="rId2"/>
          <a:stretch>
            <a:fillRect/>
          </a:stretch>
        </p:blipFill>
        <p:spPr>
          <a:xfrm>
            <a:off x="791239" y="1350121"/>
            <a:ext cx="5304759" cy="2342935"/>
          </a:xfrm>
          <a:prstGeom prst="rect">
            <a:avLst/>
          </a:prstGeom>
          <a:effectLst>
            <a:innerShdw blurRad="57150" dist="38100" dir="14460000">
              <a:prstClr val="black">
                <a:alpha val="70000"/>
              </a:prstClr>
            </a:innerShdw>
          </a:effectLst>
        </p:spPr>
      </p:pic>
      <p:sp>
        <p:nvSpPr>
          <p:cNvPr id="5" name="CuadroTexto 4">
            <a:extLst>
              <a:ext uri="{FF2B5EF4-FFF2-40B4-BE49-F238E27FC236}">
                <a16:creationId xmlns:a16="http://schemas.microsoft.com/office/drawing/2014/main" id="{F84A794E-9368-9A0A-C351-CE0D57D075EF}"/>
              </a:ext>
            </a:extLst>
          </p:cNvPr>
          <p:cNvSpPr txBox="1"/>
          <p:nvPr/>
        </p:nvSpPr>
        <p:spPr>
          <a:xfrm>
            <a:off x="6499654" y="733647"/>
            <a:ext cx="4419171" cy="3575884"/>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r>
              <a:rPr lang="en-US">
                <a:solidFill>
                  <a:schemeClr val="bg2">
                    <a:lumMod val="75000"/>
                  </a:schemeClr>
                </a:solidFill>
              </a:rPr>
              <a:t>Se refiere a la velocidad de rotación que una turbina debería tener para producir un kilovatio de potencia hidráulica con un metro cúbico por segundo de flujo de agua y una caída de un metro (o una unidad equivalente de flujo y caída).</a:t>
            </a:r>
          </a:p>
        </p:txBody>
      </p:sp>
    </p:spTree>
    <p:extLst>
      <p:ext uri="{BB962C8B-B14F-4D97-AF65-F5344CB8AC3E}">
        <p14:creationId xmlns:p14="http://schemas.microsoft.com/office/powerpoint/2010/main" val="1405319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BBA3AA-6EC6-4CA8-C48F-445F22790B03}"/>
              </a:ext>
            </a:extLst>
          </p:cNvPr>
          <p:cNvSpPr>
            <a:spLocks noGrp="1"/>
          </p:cNvSpPr>
          <p:nvPr>
            <p:ph type="title"/>
          </p:nvPr>
        </p:nvSpPr>
        <p:spPr>
          <a:xfrm>
            <a:off x="684212" y="4487332"/>
            <a:ext cx="8534400" cy="1507067"/>
          </a:xfrm>
        </p:spPr>
        <p:txBody>
          <a:bodyPr vert="horz" lIns="91440" tIns="45720" rIns="91440" bIns="45720" rtlCol="0" anchor="ctr">
            <a:normAutofit/>
          </a:bodyPr>
          <a:lstStyle/>
          <a:p>
            <a:r>
              <a:rPr lang="en-US" dirty="0" err="1"/>
              <a:t>Velocidad</a:t>
            </a:r>
            <a:r>
              <a:rPr lang="en-US" dirty="0"/>
              <a:t> </a:t>
            </a:r>
            <a:r>
              <a:rPr lang="en-US" dirty="0" err="1"/>
              <a:t>periferica</a:t>
            </a:r>
            <a:endParaRPr lang="en-US" dirty="0"/>
          </a:p>
        </p:txBody>
      </p:sp>
      <p:sp>
        <p:nvSpPr>
          <p:cNvPr id="5" name="CuadroTexto 4">
            <a:extLst>
              <a:ext uri="{FF2B5EF4-FFF2-40B4-BE49-F238E27FC236}">
                <a16:creationId xmlns:a16="http://schemas.microsoft.com/office/drawing/2014/main" id="{F84A794E-9368-9A0A-C351-CE0D57D075EF}"/>
              </a:ext>
            </a:extLst>
          </p:cNvPr>
          <p:cNvSpPr txBox="1"/>
          <p:nvPr/>
        </p:nvSpPr>
        <p:spPr>
          <a:xfrm>
            <a:off x="6499654" y="733647"/>
            <a:ext cx="4419171" cy="3575884"/>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r>
              <a:rPr lang="es-MX" dirty="0">
                <a:solidFill>
                  <a:schemeClr val="bg2">
                    <a:lumMod val="75000"/>
                  </a:schemeClr>
                </a:solidFill>
              </a:rPr>
              <a:t>Se refiere a la velocidad tangencial en la periferia de la rueda de la turbina dividida por la raíz cuadrada de la altura de la caída. Este factor proporciona una medida de la velocidad relativa del agua a medida que entra en la rueda de la turbina y es útil para evaluar la eficiencia y el rendimiento de la turbina en diferentes condiciones de operación.</a:t>
            </a:r>
            <a:endParaRPr lang="en-US" dirty="0">
              <a:solidFill>
                <a:schemeClr val="bg2">
                  <a:lumMod val="75000"/>
                </a:schemeClr>
              </a:solidFill>
            </a:endParaRPr>
          </a:p>
        </p:txBody>
      </p:sp>
      <p:pic>
        <p:nvPicPr>
          <p:cNvPr id="12" name="Marcador de contenido 11">
            <a:extLst>
              <a:ext uri="{FF2B5EF4-FFF2-40B4-BE49-F238E27FC236}">
                <a16:creationId xmlns:a16="http://schemas.microsoft.com/office/drawing/2014/main" id="{5FB6322A-C9CD-C9D8-9159-631F80C5024D}"/>
              </a:ext>
            </a:extLst>
          </p:cNvPr>
          <p:cNvPicPr>
            <a:picLocks noGrp="1" noChangeAspect="1"/>
          </p:cNvPicPr>
          <p:nvPr>
            <p:ph idx="1"/>
          </p:nvPr>
        </p:nvPicPr>
        <p:blipFill>
          <a:blip r:embed="rId2"/>
          <a:stretch>
            <a:fillRect/>
          </a:stretch>
        </p:blipFill>
        <p:spPr>
          <a:xfrm>
            <a:off x="1892152" y="863601"/>
            <a:ext cx="2862727" cy="1789205"/>
          </a:xfrm>
        </p:spPr>
      </p:pic>
      <p:sp>
        <p:nvSpPr>
          <p:cNvPr id="13" name="CuadroTexto 12">
            <a:extLst>
              <a:ext uri="{FF2B5EF4-FFF2-40B4-BE49-F238E27FC236}">
                <a16:creationId xmlns:a16="http://schemas.microsoft.com/office/drawing/2014/main" id="{45812DEF-00F3-40EC-AAE6-C0C25B84EAB0}"/>
              </a:ext>
            </a:extLst>
          </p:cNvPr>
          <p:cNvSpPr txBox="1"/>
          <p:nvPr/>
        </p:nvSpPr>
        <p:spPr>
          <a:xfrm>
            <a:off x="461925" y="2969904"/>
            <a:ext cx="6037729" cy="1200329"/>
          </a:xfrm>
          <a:prstGeom prst="rect">
            <a:avLst/>
          </a:prstGeom>
          <a:noFill/>
        </p:spPr>
        <p:txBody>
          <a:bodyPr wrap="square" rtlCol="0">
            <a:spAutoFit/>
          </a:bodyPr>
          <a:lstStyle/>
          <a:p>
            <a:r>
              <a:rPr lang="es-MX" dirty="0"/>
              <a:t>-	U: es la velocidad tangencial en la periferia de la rueda de la turbina (en metros por segundo).</a:t>
            </a:r>
          </a:p>
          <a:p>
            <a:r>
              <a:rPr lang="es-MX" dirty="0"/>
              <a:t>- 	g: es la gravedad (9.806 m/s²).</a:t>
            </a:r>
          </a:p>
          <a:p>
            <a:r>
              <a:rPr lang="es-MX" dirty="0"/>
              <a:t>-  	h: es la altura de la caída (en metros).</a:t>
            </a:r>
            <a:endParaRPr lang="es-CO" dirty="0"/>
          </a:p>
        </p:txBody>
      </p:sp>
    </p:spTree>
    <p:extLst>
      <p:ext uri="{BB962C8B-B14F-4D97-AF65-F5344CB8AC3E}">
        <p14:creationId xmlns:p14="http://schemas.microsoft.com/office/powerpoint/2010/main" val="234804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D1A07F-1195-C61B-3AA6-0B67062C7E6C}"/>
              </a:ext>
            </a:extLst>
          </p:cNvPr>
          <p:cNvSpPr>
            <a:spLocks noGrp="1"/>
          </p:cNvSpPr>
          <p:nvPr>
            <p:ph type="title"/>
          </p:nvPr>
        </p:nvSpPr>
        <p:spPr/>
        <p:txBody>
          <a:bodyPr/>
          <a:lstStyle/>
          <a:p>
            <a:r>
              <a:rPr lang="en-US" dirty="0" err="1"/>
              <a:t>Fallas</a:t>
            </a:r>
            <a:r>
              <a:rPr lang="en-US" dirty="0"/>
              <a:t> </a:t>
            </a:r>
            <a:r>
              <a:rPr lang="en-US" dirty="0" err="1"/>
              <a:t>en</a:t>
            </a:r>
            <a:r>
              <a:rPr lang="en-US" dirty="0"/>
              <a:t> </a:t>
            </a:r>
            <a:r>
              <a:rPr lang="en-US" dirty="0" err="1"/>
              <a:t>turbinas</a:t>
            </a:r>
            <a:endParaRPr lang="es-CO" dirty="0"/>
          </a:p>
        </p:txBody>
      </p:sp>
      <p:sp>
        <p:nvSpPr>
          <p:cNvPr id="3" name="Marcador de texto 2">
            <a:extLst>
              <a:ext uri="{FF2B5EF4-FFF2-40B4-BE49-F238E27FC236}">
                <a16:creationId xmlns:a16="http://schemas.microsoft.com/office/drawing/2014/main" id="{2D9DDF64-5411-BD7A-4EDE-43FCF01FF920}"/>
              </a:ext>
            </a:extLst>
          </p:cNvPr>
          <p:cNvSpPr>
            <a:spLocks noGrp="1"/>
          </p:cNvSpPr>
          <p:nvPr>
            <p:ph type="body" idx="1"/>
          </p:nvPr>
        </p:nvSpPr>
        <p:spPr/>
        <p:txBody>
          <a:bodyPr/>
          <a:lstStyle/>
          <a:p>
            <a:r>
              <a:rPr lang="en-US" dirty="0"/>
              <a:t>1. La </a:t>
            </a:r>
            <a:r>
              <a:rPr lang="en-US" dirty="0" err="1"/>
              <a:t>tobera</a:t>
            </a:r>
            <a:r>
              <a:rPr lang="en-US" dirty="0"/>
              <a:t> </a:t>
            </a:r>
            <a:r>
              <a:rPr lang="en-US" dirty="0" err="1"/>
              <a:t>tiene</a:t>
            </a:r>
            <a:r>
              <a:rPr lang="en-US" dirty="0"/>
              <a:t> </a:t>
            </a:r>
            <a:r>
              <a:rPr lang="en-US" dirty="0" err="1"/>
              <a:t>fuga</a:t>
            </a:r>
            <a:endParaRPr lang="es-CO" dirty="0"/>
          </a:p>
        </p:txBody>
      </p:sp>
      <p:sp>
        <p:nvSpPr>
          <p:cNvPr id="4" name="Marcador de contenido 3">
            <a:extLst>
              <a:ext uri="{FF2B5EF4-FFF2-40B4-BE49-F238E27FC236}">
                <a16:creationId xmlns:a16="http://schemas.microsoft.com/office/drawing/2014/main" id="{FF7BF2E1-C57D-B718-5EB0-9026BD03153E}"/>
              </a:ext>
            </a:extLst>
          </p:cNvPr>
          <p:cNvSpPr>
            <a:spLocks noGrp="1"/>
          </p:cNvSpPr>
          <p:nvPr>
            <p:ph sz="half" idx="2"/>
          </p:nvPr>
        </p:nvSpPr>
        <p:spPr>
          <a:xfrm>
            <a:off x="684212" y="1913731"/>
            <a:ext cx="4937655" cy="3030538"/>
          </a:xfrm>
        </p:spPr>
        <p:txBody>
          <a:bodyPr/>
          <a:lstStyle/>
          <a:p>
            <a:pPr marL="0" indent="0">
              <a:buNone/>
            </a:pPr>
            <a:r>
              <a:rPr lang="en-US" dirty="0" err="1"/>
              <a:t>Causas</a:t>
            </a:r>
            <a:r>
              <a:rPr lang="en-US" dirty="0"/>
              <a:t>:</a:t>
            </a:r>
          </a:p>
          <a:p>
            <a:r>
              <a:rPr lang="es-CO" dirty="0"/>
              <a:t> Cuerpo atascado</a:t>
            </a:r>
          </a:p>
          <a:p>
            <a:r>
              <a:rPr lang="es-MX" dirty="0"/>
              <a:t>Punta de aguja y asiento están gastados.</a:t>
            </a:r>
            <a:endParaRPr lang="es-CO" dirty="0"/>
          </a:p>
        </p:txBody>
      </p:sp>
      <p:sp>
        <p:nvSpPr>
          <p:cNvPr id="6" name="Marcador de contenido 5">
            <a:extLst>
              <a:ext uri="{FF2B5EF4-FFF2-40B4-BE49-F238E27FC236}">
                <a16:creationId xmlns:a16="http://schemas.microsoft.com/office/drawing/2014/main" id="{7AC3E00C-A66A-BC5A-910B-EB7B22B40776}"/>
              </a:ext>
            </a:extLst>
          </p:cNvPr>
          <p:cNvSpPr>
            <a:spLocks noGrp="1"/>
          </p:cNvSpPr>
          <p:nvPr>
            <p:ph sz="quarter" idx="4"/>
          </p:nvPr>
        </p:nvSpPr>
        <p:spPr>
          <a:xfrm>
            <a:off x="5815012" y="1913731"/>
            <a:ext cx="4929188" cy="3030538"/>
          </a:xfrm>
        </p:spPr>
        <p:txBody>
          <a:bodyPr/>
          <a:lstStyle/>
          <a:p>
            <a:pPr marL="0" indent="0">
              <a:buNone/>
            </a:pPr>
            <a:r>
              <a:rPr lang="en-US" dirty="0" err="1"/>
              <a:t>Consecuencias</a:t>
            </a:r>
            <a:endParaRPr lang="en-US" dirty="0"/>
          </a:p>
          <a:p>
            <a:r>
              <a:rPr lang="en-US" dirty="0"/>
              <a:t> </a:t>
            </a:r>
            <a:r>
              <a:rPr lang="en-US" dirty="0" err="1"/>
              <a:t>Daños</a:t>
            </a:r>
            <a:r>
              <a:rPr lang="en-US" dirty="0"/>
              <a:t> </a:t>
            </a:r>
            <a:r>
              <a:rPr lang="en-US" dirty="0" err="1"/>
              <a:t>futuros</a:t>
            </a:r>
            <a:r>
              <a:rPr lang="en-US" dirty="0"/>
              <a:t> </a:t>
            </a:r>
            <a:r>
              <a:rPr lang="en-US" dirty="0" err="1"/>
              <a:t>en</a:t>
            </a:r>
            <a:r>
              <a:rPr lang="en-US" dirty="0"/>
              <a:t> </a:t>
            </a:r>
            <a:r>
              <a:rPr lang="en-US" dirty="0" err="1"/>
              <a:t>el</a:t>
            </a:r>
            <a:r>
              <a:rPr lang="en-US" dirty="0"/>
              <a:t> </a:t>
            </a:r>
            <a:r>
              <a:rPr lang="en-US" dirty="0" err="1"/>
              <a:t>rodete</a:t>
            </a:r>
            <a:endParaRPr lang="en-US" dirty="0"/>
          </a:p>
          <a:p>
            <a:r>
              <a:rPr lang="es-CO" dirty="0"/>
              <a:t> Perdida de potencia</a:t>
            </a:r>
          </a:p>
        </p:txBody>
      </p:sp>
    </p:spTree>
    <p:extLst>
      <p:ext uri="{BB962C8B-B14F-4D97-AF65-F5344CB8AC3E}">
        <p14:creationId xmlns:p14="http://schemas.microsoft.com/office/powerpoint/2010/main" val="1187309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D1A07F-1195-C61B-3AA6-0B67062C7E6C}"/>
              </a:ext>
            </a:extLst>
          </p:cNvPr>
          <p:cNvSpPr>
            <a:spLocks noGrp="1"/>
          </p:cNvSpPr>
          <p:nvPr>
            <p:ph type="title"/>
          </p:nvPr>
        </p:nvSpPr>
        <p:spPr>
          <a:xfrm>
            <a:off x="684212" y="4944269"/>
            <a:ext cx="8534400" cy="1507067"/>
          </a:xfrm>
        </p:spPr>
        <p:txBody>
          <a:bodyPr/>
          <a:lstStyle/>
          <a:p>
            <a:r>
              <a:rPr lang="en-US" dirty="0" err="1"/>
              <a:t>Fallas</a:t>
            </a:r>
            <a:r>
              <a:rPr lang="en-US" dirty="0"/>
              <a:t> </a:t>
            </a:r>
            <a:r>
              <a:rPr lang="en-US" dirty="0" err="1"/>
              <a:t>en</a:t>
            </a:r>
            <a:r>
              <a:rPr lang="en-US" dirty="0"/>
              <a:t> </a:t>
            </a:r>
            <a:r>
              <a:rPr lang="en-US" dirty="0" err="1"/>
              <a:t>turbinas</a:t>
            </a:r>
            <a:endParaRPr lang="es-CO" dirty="0"/>
          </a:p>
        </p:txBody>
      </p:sp>
      <p:sp>
        <p:nvSpPr>
          <p:cNvPr id="3" name="Marcador de texto 2">
            <a:extLst>
              <a:ext uri="{FF2B5EF4-FFF2-40B4-BE49-F238E27FC236}">
                <a16:creationId xmlns:a16="http://schemas.microsoft.com/office/drawing/2014/main" id="{2D9DDF64-5411-BD7A-4EDE-43FCF01FF920}"/>
              </a:ext>
            </a:extLst>
          </p:cNvPr>
          <p:cNvSpPr>
            <a:spLocks noGrp="1"/>
          </p:cNvSpPr>
          <p:nvPr>
            <p:ph type="body" idx="1"/>
          </p:nvPr>
        </p:nvSpPr>
        <p:spPr>
          <a:xfrm>
            <a:off x="972080" y="685800"/>
            <a:ext cx="6800320" cy="576262"/>
          </a:xfrm>
        </p:spPr>
        <p:txBody>
          <a:bodyPr/>
          <a:lstStyle/>
          <a:p>
            <a:r>
              <a:rPr lang="en-US" dirty="0"/>
              <a:t>2. Golpe de </a:t>
            </a:r>
            <a:r>
              <a:rPr lang="en-US" dirty="0" err="1"/>
              <a:t>ariete</a:t>
            </a:r>
            <a:r>
              <a:rPr lang="en-US" dirty="0"/>
              <a:t> y </a:t>
            </a:r>
            <a:r>
              <a:rPr lang="en-US" dirty="0" err="1"/>
              <a:t>Embalamiento</a:t>
            </a:r>
            <a:endParaRPr lang="es-CO" dirty="0"/>
          </a:p>
        </p:txBody>
      </p:sp>
      <p:sp>
        <p:nvSpPr>
          <p:cNvPr id="4" name="Marcador de contenido 3">
            <a:extLst>
              <a:ext uri="{FF2B5EF4-FFF2-40B4-BE49-F238E27FC236}">
                <a16:creationId xmlns:a16="http://schemas.microsoft.com/office/drawing/2014/main" id="{FF7BF2E1-C57D-B718-5EB0-9026BD03153E}"/>
              </a:ext>
            </a:extLst>
          </p:cNvPr>
          <p:cNvSpPr>
            <a:spLocks noGrp="1"/>
          </p:cNvSpPr>
          <p:nvPr>
            <p:ph sz="half" idx="2"/>
          </p:nvPr>
        </p:nvSpPr>
        <p:spPr>
          <a:xfrm>
            <a:off x="684212" y="1913731"/>
            <a:ext cx="4937655" cy="3030538"/>
          </a:xfrm>
        </p:spPr>
        <p:txBody>
          <a:bodyPr/>
          <a:lstStyle/>
          <a:p>
            <a:pPr marL="0" indent="0">
              <a:buNone/>
            </a:pPr>
            <a:r>
              <a:rPr lang="en-US" dirty="0" err="1"/>
              <a:t>Causas</a:t>
            </a:r>
            <a:r>
              <a:rPr lang="en-US" dirty="0"/>
              <a:t>:</a:t>
            </a:r>
          </a:p>
          <a:p>
            <a:r>
              <a:rPr lang="es-CO" dirty="0"/>
              <a:t> Al cerrar bruscamente los distribuidores o inyectores.</a:t>
            </a:r>
          </a:p>
          <a:p>
            <a:r>
              <a:rPr lang="es-CO" dirty="0"/>
              <a:t>Al cerrar lentamente los distribuidores o inyectores</a:t>
            </a:r>
          </a:p>
          <a:p>
            <a:endParaRPr lang="es-CO" dirty="0"/>
          </a:p>
        </p:txBody>
      </p:sp>
      <p:sp>
        <p:nvSpPr>
          <p:cNvPr id="6" name="Marcador de contenido 5">
            <a:extLst>
              <a:ext uri="{FF2B5EF4-FFF2-40B4-BE49-F238E27FC236}">
                <a16:creationId xmlns:a16="http://schemas.microsoft.com/office/drawing/2014/main" id="{7AC3E00C-A66A-BC5A-910B-EB7B22B40776}"/>
              </a:ext>
            </a:extLst>
          </p:cNvPr>
          <p:cNvSpPr>
            <a:spLocks noGrp="1"/>
          </p:cNvSpPr>
          <p:nvPr>
            <p:ph sz="quarter" idx="4"/>
          </p:nvPr>
        </p:nvSpPr>
        <p:spPr>
          <a:xfrm>
            <a:off x="5815012" y="1913731"/>
            <a:ext cx="4929188" cy="3030538"/>
          </a:xfrm>
        </p:spPr>
        <p:txBody>
          <a:bodyPr/>
          <a:lstStyle/>
          <a:p>
            <a:pPr marL="0" indent="0">
              <a:buNone/>
            </a:pPr>
            <a:r>
              <a:rPr lang="en-US" dirty="0" err="1"/>
              <a:t>Consecuencias</a:t>
            </a:r>
            <a:endParaRPr lang="en-US" dirty="0"/>
          </a:p>
          <a:p>
            <a:r>
              <a:rPr lang="en-US" dirty="0"/>
              <a:t> </a:t>
            </a:r>
            <a:r>
              <a:rPr lang="pt-BR" dirty="0"/>
              <a:t>Fenómeno de golpe de ariete (*)</a:t>
            </a:r>
          </a:p>
          <a:p>
            <a:r>
              <a:rPr lang="pt-BR" dirty="0"/>
              <a:t>Embalamiento de turbina (*)</a:t>
            </a:r>
          </a:p>
          <a:p>
            <a:pPr marL="0" indent="0">
              <a:buNone/>
            </a:pPr>
            <a:endParaRPr lang="pt-BR" dirty="0"/>
          </a:p>
        </p:txBody>
      </p:sp>
      <p:sp>
        <p:nvSpPr>
          <p:cNvPr id="8" name="CuadroTexto 7">
            <a:extLst>
              <a:ext uri="{FF2B5EF4-FFF2-40B4-BE49-F238E27FC236}">
                <a16:creationId xmlns:a16="http://schemas.microsoft.com/office/drawing/2014/main" id="{2BE8F016-655F-D92A-322B-6808740D08D2}"/>
              </a:ext>
            </a:extLst>
          </p:cNvPr>
          <p:cNvSpPr txBox="1"/>
          <p:nvPr/>
        </p:nvSpPr>
        <p:spPr>
          <a:xfrm>
            <a:off x="996187" y="4070479"/>
            <a:ext cx="9637649" cy="923330"/>
          </a:xfrm>
          <a:prstGeom prst="rect">
            <a:avLst/>
          </a:prstGeom>
          <a:noFill/>
        </p:spPr>
        <p:txBody>
          <a:bodyPr wrap="square" rtlCol="0">
            <a:spAutoFit/>
          </a:bodyPr>
          <a:lstStyle/>
          <a:p>
            <a:r>
              <a:rPr lang="es-MX" dirty="0">
                <a:solidFill>
                  <a:schemeClr val="accent1"/>
                </a:solidFill>
              </a:rPr>
              <a:t> (*) Para evitar estos eventos, en las turbinas Francis se utilizan el orificio compensador, en las turbinas Pelton la pantalla deflectora, y en unas y otras la chimenea de equilibrio.</a:t>
            </a:r>
            <a:endParaRPr lang="es-CO" dirty="0">
              <a:solidFill>
                <a:schemeClr val="accent1"/>
              </a:solidFill>
            </a:endParaRPr>
          </a:p>
        </p:txBody>
      </p:sp>
    </p:spTree>
    <p:extLst>
      <p:ext uri="{BB962C8B-B14F-4D97-AF65-F5344CB8AC3E}">
        <p14:creationId xmlns:p14="http://schemas.microsoft.com/office/powerpoint/2010/main" val="2397909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D1A07F-1195-C61B-3AA6-0B67062C7E6C}"/>
              </a:ext>
            </a:extLst>
          </p:cNvPr>
          <p:cNvSpPr>
            <a:spLocks noGrp="1"/>
          </p:cNvSpPr>
          <p:nvPr>
            <p:ph type="title"/>
          </p:nvPr>
        </p:nvSpPr>
        <p:spPr/>
        <p:txBody>
          <a:bodyPr/>
          <a:lstStyle/>
          <a:p>
            <a:r>
              <a:rPr lang="en-US" dirty="0" err="1"/>
              <a:t>Fallas</a:t>
            </a:r>
            <a:r>
              <a:rPr lang="en-US" dirty="0"/>
              <a:t> </a:t>
            </a:r>
            <a:r>
              <a:rPr lang="en-US" dirty="0" err="1"/>
              <a:t>en</a:t>
            </a:r>
            <a:r>
              <a:rPr lang="en-US" dirty="0"/>
              <a:t> </a:t>
            </a:r>
            <a:r>
              <a:rPr lang="en-US" dirty="0" err="1"/>
              <a:t>turbinas</a:t>
            </a:r>
            <a:endParaRPr lang="es-CO" dirty="0"/>
          </a:p>
        </p:txBody>
      </p:sp>
      <p:sp>
        <p:nvSpPr>
          <p:cNvPr id="3" name="Marcador de texto 2">
            <a:extLst>
              <a:ext uri="{FF2B5EF4-FFF2-40B4-BE49-F238E27FC236}">
                <a16:creationId xmlns:a16="http://schemas.microsoft.com/office/drawing/2014/main" id="{2D9DDF64-5411-BD7A-4EDE-43FCF01FF920}"/>
              </a:ext>
            </a:extLst>
          </p:cNvPr>
          <p:cNvSpPr>
            <a:spLocks noGrp="1"/>
          </p:cNvSpPr>
          <p:nvPr>
            <p:ph type="body" idx="1"/>
          </p:nvPr>
        </p:nvSpPr>
        <p:spPr>
          <a:xfrm>
            <a:off x="972080" y="685800"/>
            <a:ext cx="5482508" cy="576262"/>
          </a:xfrm>
        </p:spPr>
        <p:txBody>
          <a:bodyPr/>
          <a:lstStyle/>
          <a:p>
            <a:r>
              <a:rPr lang="en-US" dirty="0"/>
              <a:t>3. </a:t>
            </a:r>
            <a:r>
              <a:rPr lang="en-US" dirty="0" err="1"/>
              <a:t>Disminucion</a:t>
            </a:r>
            <a:r>
              <a:rPr lang="en-US" dirty="0"/>
              <a:t> </a:t>
            </a:r>
            <a:r>
              <a:rPr lang="en-US" dirty="0" err="1"/>
              <a:t>en</a:t>
            </a:r>
            <a:r>
              <a:rPr lang="en-US" dirty="0"/>
              <a:t> </a:t>
            </a:r>
            <a:r>
              <a:rPr lang="en-US" dirty="0" err="1"/>
              <a:t>potencia</a:t>
            </a:r>
            <a:endParaRPr lang="es-CO" dirty="0"/>
          </a:p>
        </p:txBody>
      </p:sp>
      <p:sp>
        <p:nvSpPr>
          <p:cNvPr id="4" name="Marcador de contenido 3">
            <a:extLst>
              <a:ext uri="{FF2B5EF4-FFF2-40B4-BE49-F238E27FC236}">
                <a16:creationId xmlns:a16="http://schemas.microsoft.com/office/drawing/2014/main" id="{FF7BF2E1-C57D-B718-5EB0-9026BD03153E}"/>
              </a:ext>
            </a:extLst>
          </p:cNvPr>
          <p:cNvSpPr>
            <a:spLocks noGrp="1"/>
          </p:cNvSpPr>
          <p:nvPr>
            <p:ph sz="half" idx="2"/>
          </p:nvPr>
        </p:nvSpPr>
        <p:spPr>
          <a:xfrm>
            <a:off x="684212" y="1913731"/>
            <a:ext cx="4937655" cy="3030538"/>
          </a:xfrm>
        </p:spPr>
        <p:txBody>
          <a:bodyPr>
            <a:normAutofit fontScale="85000" lnSpcReduction="10000"/>
          </a:bodyPr>
          <a:lstStyle/>
          <a:p>
            <a:pPr marL="0" indent="0">
              <a:buNone/>
            </a:pPr>
            <a:r>
              <a:rPr lang="en-US" dirty="0" err="1"/>
              <a:t>Causas</a:t>
            </a:r>
            <a:r>
              <a:rPr lang="en-US" dirty="0"/>
              <a:t>:</a:t>
            </a:r>
          </a:p>
          <a:p>
            <a:r>
              <a:rPr lang="es-CO" dirty="0"/>
              <a:t> </a:t>
            </a:r>
            <a:r>
              <a:rPr lang="es-MX" dirty="0"/>
              <a:t>Cuerpo ajeno atascado.</a:t>
            </a:r>
          </a:p>
          <a:p>
            <a:r>
              <a:rPr lang="es-MX" dirty="0"/>
              <a:t>Punta de aguja y asiento están gastados.</a:t>
            </a:r>
          </a:p>
          <a:p>
            <a:r>
              <a:rPr lang="es-MX" dirty="0"/>
              <a:t>Elevación de nivel de agua en la fosa de la turbina.</a:t>
            </a:r>
          </a:p>
          <a:p>
            <a:r>
              <a:rPr lang="es-MX" dirty="0"/>
              <a:t>El deflector sigue al chorro y lo interfiere.</a:t>
            </a:r>
          </a:p>
          <a:p>
            <a:r>
              <a:rPr lang="es-MX" dirty="0"/>
              <a:t>Desgaste en los cangilones del rodete.</a:t>
            </a:r>
            <a:endParaRPr lang="es-CO" dirty="0"/>
          </a:p>
        </p:txBody>
      </p:sp>
      <p:sp>
        <p:nvSpPr>
          <p:cNvPr id="6" name="Marcador de contenido 5">
            <a:extLst>
              <a:ext uri="{FF2B5EF4-FFF2-40B4-BE49-F238E27FC236}">
                <a16:creationId xmlns:a16="http://schemas.microsoft.com/office/drawing/2014/main" id="{7AC3E00C-A66A-BC5A-910B-EB7B22B40776}"/>
              </a:ext>
            </a:extLst>
          </p:cNvPr>
          <p:cNvSpPr>
            <a:spLocks noGrp="1"/>
          </p:cNvSpPr>
          <p:nvPr>
            <p:ph sz="quarter" idx="4"/>
          </p:nvPr>
        </p:nvSpPr>
        <p:spPr>
          <a:xfrm>
            <a:off x="5815012" y="1913731"/>
            <a:ext cx="4929188" cy="3030538"/>
          </a:xfrm>
        </p:spPr>
        <p:txBody>
          <a:bodyPr>
            <a:normAutofit fontScale="85000" lnSpcReduction="10000"/>
          </a:bodyPr>
          <a:lstStyle/>
          <a:p>
            <a:pPr marL="0" indent="0">
              <a:buNone/>
            </a:pPr>
            <a:r>
              <a:rPr lang="en-US" dirty="0" err="1"/>
              <a:t>Consecuencias</a:t>
            </a:r>
            <a:endParaRPr lang="en-US" dirty="0"/>
          </a:p>
          <a:p>
            <a:r>
              <a:rPr lang="en-US" dirty="0"/>
              <a:t> No se </a:t>
            </a:r>
            <a:r>
              <a:rPr lang="en-US" dirty="0" err="1"/>
              <a:t>llega</a:t>
            </a:r>
            <a:r>
              <a:rPr lang="en-US" dirty="0"/>
              <a:t> a la </a:t>
            </a:r>
            <a:r>
              <a:rPr lang="en-US" dirty="0" err="1"/>
              <a:t>capacidad</a:t>
            </a:r>
            <a:r>
              <a:rPr lang="en-US" dirty="0"/>
              <a:t> </a:t>
            </a:r>
            <a:r>
              <a:rPr lang="en-US" dirty="0" err="1"/>
              <a:t>esperada</a:t>
            </a:r>
            <a:r>
              <a:rPr lang="en-US" dirty="0"/>
              <a:t>.</a:t>
            </a:r>
            <a:endParaRPr lang="es-CO" dirty="0"/>
          </a:p>
        </p:txBody>
      </p:sp>
    </p:spTree>
    <p:extLst>
      <p:ext uri="{BB962C8B-B14F-4D97-AF65-F5344CB8AC3E}">
        <p14:creationId xmlns:p14="http://schemas.microsoft.com/office/powerpoint/2010/main" val="948997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4D38E3-9266-49A6-A5AF-6A6AF7747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9B7B84-AC49-7795-FC96-47E4A01DF8D1}"/>
              </a:ext>
            </a:extLst>
          </p:cNvPr>
          <p:cNvSpPr>
            <a:spLocks noGrp="1"/>
          </p:cNvSpPr>
          <p:nvPr>
            <p:ph type="ctrTitle"/>
          </p:nvPr>
        </p:nvSpPr>
        <p:spPr>
          <a:xfrm>
            <a:off x="7532710" y="628617"/>
            <a:ext cx="3971902" cy="4789201"/>
          </a:xfrm>
        </p:spPr>
        <p:txBody>
          <a:bodyPr>
            <a:normAutofit/>
          </a:bodyPr>
          <a:lstStyle/>
          <a:p>
            <a:pPr>
              <a:lnSpc>
                <a:spcPct val="90000"/>
              </a:lnSpc>
            </a:pPr>
            <a:r>
              <a:rPr lang="en-US" sz="3000" dirty="0" err="1"/>
              <a:t>Clasificacion</a:t>
            </a:r>
            <a:r>
              <a:rPr lang="en-US" sz="3000" dirty="0"/>
              <a:t> </a:t>
            </a:r>
            <a:r>
              <a:rPr lang="en-US" sz="3000" dirty="0" err="1"/>
              <a:t>segun</a:t>
            </a:r>
            <a:r>
              <a:rPr lang="en-US" sz="3000" dirty="0"/>
              <a:t> </a:t>
            </a:r>
            <a:r>
              <a:rPr lang="en-US" sz="3000" dirty="0" err="1"/>
              <a:t>el</a:t>
            </a:r>
            <a:r>
              <a:rPr lang="en-US" sz="3000" dirty="0"/>
              <a:t> </a:t>
            </a:r>
            <a:r>
              <a:rPr lang="en-US" sz="3000" dirty="0" err="1"/>
              <a:t>flujo</a:t>
            </a:r>
            <a:r>
              <a:rPr lang="en-US" sz="3000" dirty="0"/>
              <a:t>:</a:t>
            </a:r>
            <a:br>
              <a:rPr lang="en-US" sz="3000" dirty="0"/>
            </a:br>
            <a:br>
              <a:rPr lang="en-US" sz="3000" dirty="0"/>
            </a:br>
            <a:br>
              <a:rPr lang="en-US" sz="3000" dirty="0"/>
            </a:br>
            <a:r>
              <a:rPr lang="en-US" sz="3000" dirty="0"/>
              <a:t>- </a:t>
            </a:r>
            <a:r>
              <a:rPr lang="en-US" sz="3000" dirty="0" err="1"/>
              <a:t>Flujo</a:t>
            </a:r>
            <a:r>
              <a:rPr lang="en-US" sz="3000" dirty="0"/>
              <a:t> axial</a:t>
            </a:r>
            <a:br>
              <a:rPr lang="en-US" sz="3000" dirty="0"/>
            </a:br>
            <a:r>
              <a:rPr lang="en-US" sz="3000" dirty="0"/>
              <a:t>- </a:t>
            </a:r>
            <a:r>
              <a:rPr lang="en-US" sz="3000" dirty="0" err="1"/>
              <a:t>Flujo</a:t>
            </a:r>
            <a:r>
              <a:rPr lang="en-US" sz="3000" dirty="0"/>
              <a:t> radial </a:t>
            </a:r>
            <a:br>
              <a:rPr lang="en-US" sz="3000" dirty="0"/>
            </a:br>
            <a:r>
              <a:rPr lang="en-US" sz="3000" dirty="0"/>
              <a:t>- </a:t>
            </a:r>
            <a:r>
              <a:rPr lang="en-US" sz="3000" dirty="0" err="1"/>
              <a:t>Flujo</a:t>
            </a:r>
            <a:r>
              <a:rPr lang="en-US" sz="3000" dirty="0"/>
              <a:t> </a:t>
            </a:r>
            <a:r>
              <a:rPr lang="en-US" sz="3000" dirty="0" err="1"/>
              <a:t>mixto</a:t>
            </a:r>
            <a:br>
              <a:rPr lang="en-US" sz="3000" dirty="0"/>
            </a:br>
            <a:br>
              <a:rPr lang="en-US" sz="3000" dirty="0"/>
            </a:br>
            <a:endParaRPr lang="es-CO" sz="3000" dirty="0"/>
          </a:p>
        </p:txBody>
      </p:sp>
      <p:sp>
        <p:nvSpPr>
          <p:cNvPr id="34" name="Snip Single Corner Rectangle 26">
            <a:extLst>
              <a:ext uri="{FF2B5EF4-FFF2-40B4-BE49-F238E27FC236}">
                <a16:creationId xmlns:a16="http://schemas.microsoft.com/office/drawing/2014/main" id="{16BF4B02-D4A3-485E-8268-E0E86AD1C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8508" y="786117"/>
            <a:ext cx="3013681" cy="2397590"/>
          </a:xfrm>
          <a:prstGeom prst="snip1Rect">
            <a:avLst>
              <a:gd name="adj" fmla="val 21472"/>
            </a:avLst>
          </a:prstGeom>
          <a:solidFill>
            <a:schemeClr val="tx1"/>
          </a:solidFill>
          <a:ln>
            <a:noFill/>
          </a:ln>
          <a:effectLst>
            <a:innerShdw blurRad="57150" dist="38100" dir="186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n 5">
            <a:extLst>
              <a:ext uri="{FF2B5EF4-FFF2-40B4-BE49-F238E27FC236}">
                <a16:creationId xmlns:a16="http://schemas.microsoft.com/office/drawing/2014/main" id="{66ABB798-4085-3F29-97DF-C16ADA811F72}"/>
              </a:ext>
            </a:extLst>
          </p:cNvPr>
          <p:cNvPicPr>
            <a:picLocks noChangeAspect="1"/>
          </p:cNvPicPr>
          <p:nvPr/>
        </p:nvPicPr>
        <p:blipFill>
          <a:blip r:embed="rId2"/>
          <a:stretch>
            <a:fillRect/>
          </a:stretch>
        </p:blipFill>
        <p:spPr>
          <a:xfrm>
            <a:off x="973293" y="1269311"/>
            <a:ext cx="2686406" cy="1457375"/>
          </a:xfrm>
          <a:custGeom>
            <a:avLst/>
            <a:gdLst/>
            <a:ahLst/>
            <a:cxnLst/>
            <a:rect l="l" t="t" r="r" b="b"/>
            <a:pathLst>
              <a:path w="2686406" h="2071946">
                <a:moveTo>
                  <a:pt x="456876" y="0"/>
                </a:moveTo>
                <a:lnTo>
                  <a:pt x="2686406" y="0"/>
                </a:lnTo>
                <a:lnTo>
                  <a:pt x="2686406" y="2071946"/>
                </a:lnTo>
                <a:lnTo>
                  <a:pt x="0" y="2071946"/>
                </a:lnTo>
                <a:lnTo>
                  <a:pt x="0" y="456876"/>
                </a:lnTo>
                <a:close/>
              </a:path>
            </a:pathLst>
          </a:custGeom>
        </p:spPr>
      </p:pic>
      <p:sp>
        <p:nvSpPr>
          <p:cNvPr id="36" name="Snip Single Corner Rectangle 29">
            <a:extLst>
              <a:ext uri="{FF2B5EF4-FFF2-40B4-BE49-F238E27FC236}">
                <a16:creationId xmlns:a16="http://schemas.microsoft.com/office/drawing/2014/main" id="{5DC7B4B0-22AC-48C1-9F81-4220E8719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3057" y="792751"/>
            <a:ext cx="3013681" cy="2390956"/>
          </a:xfrm>
          <a:prstGeom prst="snip1Rect">
            <a:avLst>
              <a:gd name="adj"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5EC8FEB5-88BD-79A4-861E-1E0B5B9093A0}"/>
              </a:ext>
            </a:extLst>
          </p:cNvPr>
          <p:cNvPicPr>
            <a:picLocks noChangeAspect="1"/>
          </p:cNvPicPr>
          <p:nvPr/>
        </p:nvPicPr>
        <p:blipFill>
          <a:blip r:embed="rId3"/>
          <a:stretch>
            <a:fillRect/>
          </a:stretch>
        </p:blipFill>
        <p:spPr>
          <a:xfrm>
            <a:off x="4175671" y="976837"/>
            <a:ext cx="2653781" cy="2043411"/>
          </a:xfrm>
          <a:prstGeom prst="rect">
            <a:avLst/>
          </a:prstGeom>
        </p:spPr>
      </p:pic>
      <p:sp>
        <p:nvSpPr>
          <p:cNvPr id="38" name="Snip Single Corner Rectangle 33">
            <a:extLst>
              <a:ext uri="{FF2B5EF4-FFF2-40B4-BE49-F238E27FC236}">
                <a16:creationId xmlns:a16="http://schemas.microsoft.com/office/drawing/2014/main" id="{F13E6148-79CA-43D2-8A4A-18F758F67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09" y="3355734"/>
            <a:ext cx="3013681" cy="2390957"/>
          </a:xfrm>
          <a:prstGeom prst="snip1Rect">
            <a:avLst>
              <a:gd name="adj"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D6BA77D-83EB-DF09-67CF-3E378A1F78E8}"/>
              </a:ext>
            </a:extLst>
          </p:cNvPr>
          <p:cNvPicPr>
            <a:picLocks noChangeAspect="1"/>
          </p:cNvPicPr>
          <p:nvPr/>
        </p:nvPicPr>
        <p:blipFill>
          <a:blip r:embed="rId4"/>
          <a:stretch>
            <a:fillRect/>
          </a:stretch>
        </p:blipFill>
        <p:spPr>
          <a:xfrm>
            <a:off x="973293" y="3705235"/>
            <a:ext cx="2686406" cy="1712583"/>
          </a:xfrm>
          <a:prstGeom prst="rect">
            <a:avLst/>
          </a:prstGeom>
        </p:spPr>
      </p:pic>
      <p:sp>
        <p:nvSpPr>
          <p:cNvPr id="40" name="Snip Single Corner Rectangle 28">
            <a:extLst>
              <a:ext uri="{FF2B5EF4-FFF2-40B4-BE49-F238E27FC236}">
                <a16:creationId xmlns:a16="http://schemas.microsoft.com/office/drawing/2014/main" id="{483FA6F9-ECEF-4379-92B0-A3DB026F9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003057" y="3352980"/>
            <a:ext cx="3035918" cy="2389183"/>
          </a:xfrm>
          <a:prstGeom prst="snip1Rect">
            <a:avLst>
              <a:gd name="adj" fmla="val 21019"/>
            </a:avLst>
          </a:prstGeom>
          <a:solidFill>
            <a:schemeClr val="tx1"/>
          </a:solidFill>
          <a:ln>
            <a:noFill/>
          </a:ln>
          <a:effectLst>
            <a:innerShdw blurRad="57150" dist="38100" dir="600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n 3">
            <a:extLst>
              <a:ext uri="{FF2B5EF4-FFF2-40B4-BE49-F238E27FC236}">
                <a16:creationId xmlns:a16="http://schemas.microsoft.com/office/drawing/2014/main" id="{6EAEFDF1-3C61-4313-749A-7137FCC4183D}"/>
              </a:ext>
            </a:extLst>
          </p:cNvPr>
          <p:cNvPicPr>
            <a:picLocks noChangeAspect="1"/>
          </p:cNvPicPr>
          <p:nvPr/>
        </p:nvPicPr>
        <p:blipFill>
          <a:blip r:embed="rId5"/>
          <a:stretch>
            <a:fillRect/>
          </a:stretch>
        </p:blipFill>
        <p:spPr>
          <a:xfrm>
            <a:off x="4167704" y="3981641"/>
            <a:ext cx="2706624" cy="1131860"/>
          </a:xfrm>
          <a:custGeom>
            <a:avLst/>
            <a:gdLst/>
            <a:ahLst/>
            <a:cxnLst/>
            <a:rect l="l" t="t" r="r" b="b"/>
            <a:pathLst>
              <a:path w="2706624" h="2073033">
                <a:moveTo>
                  <a:pt x="0" y="0"/>
                </a:moveTo>
                <a:lnTo>
                  <a:pt x="2706624" y="0"/>
                </a:lnTo>
                <a:lnTo>
                  <a:pt x="2706624" y="1648617"/>
                </a:lnTo>
                <a:lnTo>
                  <a:pt x="2282208" y="2073033"/>
                </a:lnTo>
                <a:lnTo>
                  <a:pt x="0" y="2073033"/>
                </a:lnTo>
                <a:close/>
              </a:path>
            </a:pathLst>
          </a:custGeom>
        </p:spPr>
      </p:pic>
      <p:grpSp>
        <p:nvGrpSpPr>
          <p:cNvPr id="42" name="Group 41">
            <a:extLst>
              <a:ext uri="{FF2B5EF4-FFF2-40B4-BE49-F238E27FC236}">
                <a16:creationId xmlns:a16="http://schemas.microsoft.com/office/drawing/2014/main" id="{E808B59F-59B5-4D5F-902D-B89E4FC868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FECF1129-7089-4232-9AD2-ABFAD658AE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B91C0C0-CCAA-4588-A658-0105DA481D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C428D96-80C2-43B2-BCB7-FD823AF35D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62FA9CF-5A70-40E2-A3B0-0254814390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079A8CD-997C-49E9-A4C7-1B99B32ECB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8145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7" name="Rectangle 16">
            <a:extLst>
              <a:ext uri="{FF2B5EF4-FFF2-40B4-BE49-F238E27FC236}">
                <a16:creationId xmlns:a16="http://schemas.microsoft.com/office/drawing/2014/main" id="{BADDD09E-8094-4188-9090-C1C7840FE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533ADC-5809-60AC-5846-07E8B3CAC509}"/>
              </a:ext>
            </a:extLst>
          </p:cNvPr>
          <p:cNvSpPr>
            <a:spLocks noGrp="1"/>
          </p:cNvSpPr>
          <p:nvPr>
            <p:ph type="title"/>
          </p:nvPr>
        </p:nvSpPr>
        <p:spPr>
          <a:xfrm>
            <a:off x="6084114" y="4487332"/>
            <a:ext cx="4205003" cy="1507067"/>
          </a:xfrm>
        </p:spPr>
        <p:txBody>
          <a:bodyPr vert="horz" lIns="91440" tIns="45720" rIns="91440" bIns="45720" rtlCol="0" anchor="ctr">
            <a:normAutofit/>
          </a:bodyPr>
          <a:lstStyle/>
          <a:p>
            <a:r>
              <a:rPr lang="en-US" sz="3200"/>
              <a:t>Turbinas de </a:t>
            </a:r>
            <a:br>
              <a:rPr lang="en-US" sz="3200"/>
            </a:br>
            <a:r>
              <a:rPr lang="en-US" sz="3200"/>
              <a:t>Flujo axial</a:t>
            </a:r>
          </a:p>
        </p:txBody>
      </p:sp>
      <p:sp>
        <p:nvSpPr>
          <p:cNvPr id="19" name="Snip Diagonal Corner Rectangle 24">
            <a:extLst>
              <a:ext uri="{FF2B5EF4-FFF2-40B4-BE49-F238E27FC236}">
                <a16:creationId xmlns:a16="http://schemas.microsoft.com/office/drawing/2014/main" id="{C58F6CE0-025D-40A5-AEF1-00954E3F9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A95AAB70-0B6C-B219-908C-0646341EB9D6}"/>
              </a:ext>
            </a:extLst>
          </p:cNvPr>
          <p:cNvPicPr>
            <a:picLocks noGrp="1" noChangeAspect="1"/>
          </p:cNvPicPr>
          <p:nvPr>
            <p:ph idx="1"/>
          </p:nvPr>
        </p:nvPicPr>
        <p:blipFill rotWithShape="1">
          <a:blip r:embed="rId2"/>
          <a:srcRect t="5056" r="3" b="6589"/>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sp>
        <p:nvSpPr>
          <p:cNvPr id="4" name="Marcador de texto 3">
            <a:extLst>
              <a:ext uri="{FF2B5EF4-FFF2-40B4-BE49-F238E27FC236}">
                <a16:creationId xmlns:a16="http://schemas.microsoft.com/office/drawing/2014/main" id="{71194BD9-2296-C8C7-BAB6-F459DBBCF7AD}"/>
              </a:ext>
            </a:extLst>
          </p:cNvPr>
          <p:cNvSpPr>
            <a:spLocks noGrp="1"/>
          </p:cNvSpPr>
          <p:nvPr>
            <p:ph type="body" sz="half" idx="2"/>
          </p:nvPr>
        </p:nvSpPr>
        <p:spPr>
          <a:xfrm>
            <a:off x="6095998" y="685800"/>
            <a:ext cx="4819653" cy="3615267"/>
          </a:xfrm>
        </p:spPr>
        <p:txBody>
          <a:bodyPr vert="horz" lIns="91440" tIns="45720" rIns="91440" bIns="45720" rtlCol="0" anchor="ctr">
            <a:normAutofit/>
          </a:bodyPr>
          <a:lstStyle/>
          <a:p>
            <a:pPr>
              <a:buFont typeface="Wingdings 3" panose="05040102010807070707" pitchFamily="18" charset="2"/>
              <a:buChar char=""/>
            </a:pPr>
            <a:r>
              <a:rPr lang="en-US" sz="1800"/>
              <a:t>En este tipo de turbina, el flujo de agua entra y sale de la turbina en la misma dirección axial, es decir, paralelo al eje de rotación. </a:t>
            </a:r>
          </a:p>
          <a:p>
            <a:pPr>
              <a:buFont typeface="Wingdings 3" panose="05040102010807070707" pitchFamily="18" charset="2"/>
              <a:buChar char=""/>
            </a:pPr>
            <a:r>
              <a:rPr lang="en-US" sz="1800"/>
              <a:t>Por lo general, estas turbinas se utilizan en sitios donde la altura de la caída de agua varía desde unos pocos metros hasta alrededor de 50 metros.</a:t>
            </a:r>
          </a:p>
          <a:p>
            <a:pPr>
              <a:buFont typeface="Wingdings 3" panose="05040102010807070707" pitchFamily="18" charset="2"/>
              <a:buChar char=""/>
            </a:pPr>
            <a:endParaRPr lang="en-US" sz="1800"/>
          </a:p>
        </p:txBody>
      </p:sp>
      <p:grpSp>
        <p:nvGrpSpPr>
          <p:cNvPr id="21" name="Group 20">
            <a:extLst>
              <a:ext uri="{FF2B5EF4-FFF2-40B4-BE49-F238E27FC236}">
                <a16:creationId xmlns:a16="http://schemas.microsoft.com/office/drawing/2014/main" id="{D8025A22-9C86-4108-A289-BD5650A8E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59A3623F-EF59-4F0B-9030-79CB7F995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EBD0F53-A43D-414A-8653-E9F1D3610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08661C0-6128-4F64-8EDF-2D73D5F476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8AFEF08-AFBA-4125-B170-D3EB3E11D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A0E13BF-B4CA-4B20-A5DD-50ABBAEC7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0930684"/>
      </p:ext>
    </p:extLst>
  </p:cSld>
  <p:clrMapOvr>
    <a:masterClrMapping/>
  </p:clrMapOvr>
</p:sld>
</file>

<file path=ppt/theme/theme1.xml><?xml version="1.0" encoding="utf-8"?>
<a:theme xmlns:a="http://schemas.openxmlformats.org/drawingml/2006/main" name="Sector">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109</TotalTime>
  <Words>1349</Words>
  <Application>Microsoft Office PowerPoint</Application>
  <PresentationFormat>Panorámica</PresentationFormat>
  <Paragraphs>86</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Century Gothic</vt:lpstr>
      <vt:lpstr>Wingdings 3</vt:lpstr>
      <vt:lpstr>Sector</vt:lpstr>
      <vt:lpstr>Turbinas Hidraulicas</vt:lpstr>
      <vt:lpstr>Que es una turbina hidraulica?</vt:lpstr>
      <vt:lpstr>Velocidad especifica</vt:lpstr>
      <vt:lpstr>Velocidad periferica</vt:lpstr>
      <vt:lpstr>Fallas en turbinas</vt:lpstr>
      <vt:lpstr>Fallas en turbinas</vt:lpstr>
      <vt:lpstr>Fallas en turbinas</vt:lpstr>
      <vt:lpstr>Clasificacion segun el flujo:   - Flujo axial - Flujo radial  - Flujo mixto  </vt:lpstr>
      <vt:lpstr>Turbinas de  Flujo axial</vt:lpstr>
      <vt:lpstr>Turbinas de  Flujo radial</vt:lpstr>
      <vt:lpstr>Turbinas de  Flujo Mixto</vt:lpstr>
      <vt:lpstr>Algunos ejemplos  - turbina kaplan - turbinas pelton - turbinas francis - Turbinas michell banky  </vt:lpstr>
      <vt:lpstr>Turbinas Pelton</vt:lpstr>
      <vt:lpstr>Turbinas francis</vt:lpstr>
      <vt:lpstr>Turbinas kaplan</vt:lpstr>
      <vt:lpstr>Turbinas michell banky</vt:lpstr>
      <vt:lpstr>Grafica altura/caudal</vt:lpstr>
      <vt:lpstr>Presentación de PowerPoint</vt:lpstr>
      <vt:lpstr>Presentación de PowerPoint</vt:lpstr>
      <vt:lpstr>bibliografia</vt:lpstr>
      <vt:lpstr>Gracias por su atencion!!!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Turbinas Hidraulicas</dc:title>
  <dc:creator>Andrés Felipe Bernal Urrea</dc:creator>
  <cp:lastModifiedBy>Andrés Felipe Bernal Urrea</cp:lastModifiedBy>
  <cp:revision>3</cp:revision>
  <dcterms:created xsi:type="dcterms:W3CDTF">2024-04-29T01:16:30Z</dcterms:created>
  <dcterms:modified xsi:type="dcterms:W3CDTF">2024-04-29T03:05:43Z</dcterms:modified>
</cp:coreProperties>
</file>